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2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64" r:id="rId6"/>
    <p:sldId id="266" r:id="rId7"/>
    <p:sldId id="259" r:id="rId8"/>
    <p:sldId id="260" r:id="rId9"/>
    <p:sldId id="261" r:id="rId10"/>
    <p:sldId id="267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CFFB1-D4BE-43CB-925A-4C8F63FB2AC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C3293-0C7E-4AB5-8792-7257FDF8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8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5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44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289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617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82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19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005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81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6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62E09F0-F1F3-4433-AB34-05B7E9FC43CA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94C5BAD3-59D2-4E22-AD0E-6F7910DB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6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Comitetul</a:t>
            </a:r>
            <a:r>
              <a:rPr lang="en-US" dirty="0" smtClean="0"/>
              <a:t> de </a:t>
            </a:r>
            <a:r>
              <a:rPr lang="en-US" dirty="0" err="1" smtClean="0"/>
              <a:t>securitate</a:t>
            </a:r>
            <a:r>
              <a:rPr lang="en-US" dirty="0" smtClean="0"/>
              <a:t> </a:t>
            </a:r>
            <a:r>
              <a:rPr lang="ro-RO" dirty="0" smtClean="0"/>
              <a:t>și sănătate în muncă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86" y="284186"/>
            <a:ext cx="887387" cy="11624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0973" y="1077331"/>
            <a:ext cx="352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UNIVERSITATEA CREȘTINĂ PARTIUM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245660"/>
            <a:ext cx="10772775" cy="723332"/>
          </a:xfrm>
        </p:spPr>
        <p:txBody>
          <a:bodyPr/>
          <a:lstStyle/>
          <a:p>
            <a:r>
              <a:rPr lang="ro-RO" dirty="0" smtClean="0"/>
              <a:t>Atribuțiile 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1078174"/>
            <a:ext cx="10418974" cy="5431808"/>
          </a:xfrm>
        </p:spPr>
        <p:txBody>
          <a:bodyPr>
            <a:noAutofit/>
          </a:bodyPr>
          <a:lstStyle/>
          <a:p>
            <a:pPr marL="57150" indent="571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dirty="0" smtClean="0"/>
              <a:t>d</a:t>
            </a:r>
            <a:r>
              <a:rPr lang="pt-BR" sz="3200" dirty="0"/>
              <a:t>) </a:t>
            </a:r>
            <a:r>
              <a:rPr lang="pt-BR" sz="3200" b="1" dirty="0"/>
              <a:t>analizează</a:t>
            </a:r>
            <a:r>
              <a:rPr lang="pt-BR" sz="3200" dirty="0"/>
              <a:t> alegerea, </a:t>
            </a:r>
            <a:r>
              <a:rPr lang="pt-BR" sz="3200" u="sng" dirty="0"/>
              <a:t>cumpărarea, </a:t>
            </a:r>
            <a:r>
              <a:rPr lang="ro-RO" sz="3200" u="sng" dirty="0" smtClean="0"/>
              <a:t>î</a:t>
            </a:r>
            <a:r>
              <a:rPr lang="pt-BR" sz="3200" u="sng" dirty="0" smtClean="0"/>
              <a:t>ntreţinerea </a:t>
            </a:r>
            <a:r>
              <a:rPr lang="pt-BR" sz="3200" u="sng" dirty="0"/>
              <a:t>şi utilizarea echipamentelor de muncă, </a:t>
            </a:r>
            <a:r>
              <a:rPr lang="pt-BR" sz="3200" u="sng" dirty="0" smtClean="0"/>
              <a:t>a</a:t>
            </a:r>
            <a:r>
              <a:rPr lang="ro-RO" sz="3200" u="sng" dirty="0" smtClean="0"/>
              <a:t> </a:t>
            </a:r>
            <a:r>
              <a:rPr lang="pt-BR" sz="3200" u="sng" dirty="0" smtClean="0"/>
              <a:t>echipamen</a:t>
            </a:r>
            <a:r>
              <a:rPr lang="ro-RO" sz="3200" u="sng" dirty="0" smtClean="0"/>
              <a:t>-</a:t>
            </a:r>
            <a:r>
              <a:rPr lang="pt-BR" sz="3200" u="sng" dirty="0" smtClean="0"/>
              <a:t>telor </a:t>
            </a:r>
            <a:r>
              <a:rPr lang="ro-RO" sz="3200" u="sng" dirty="0" smtClean="0"/>
              <a:t>individuale </a:t>
            </a:r>
            <a:r>
              <a:rPr lang="pt-BR" sz="3200" u="sng" dirty="0" smtClean="0"/>
              <a:t>de protecţi</a:t>
            </a:r>
            <a:r>
              <a:rPr lang="ro-RO" sz="3200" u="sng" dirty="0" smtClean="0"/>
              <a:t>e</a:t>
            </a:r>
            <a:r>
              <a:rPr lang="pt-BR" sz="3200" dirty="0" smtClean="0"/>
              <a:t>;</a:t>
            </a:r>
            <a:endParaRPr lang="ro-RO" sz="3200" dirty="0" smtClean="0"/>
          </a:p>
          <a:p>
            <a:pPr marL="0" indent="0" algn="just">
              <a:buNone/>
            </a:pPr>
            <a:r>
              <a:rPr lang="ro-RO" sz="3200" dirty="0" smtClean="0"/>
              <a:t> </a:t>
            </a:r>
            <a:r>
              <a:rPr lang="en-US" sz="3200" dirty="0" smtClean="0"/>
              <a:t>e</a:t>
            </a:r>
            <a:r>
              <a:rPr lang="en-US" sz="3200" dirty="0"/>
              <a:t>) </a:t>
            </a:r>
            <a:r>
              <a:rPr lang="en-US" sz="3200" b="1" dirty="0" err="1"/>
              <a:t>analizează</a:t>
            </a:r>
            <a:r>
              <a:rPr lang="en-US" sz="3200" b="1" dirty="0"/>
              <a:t> </a:t>
            </a:r>
            <a:r>
              <a:rPr lang="en-US" sz="3200" b="1" dirty="0" err="1"/>
              <a:t>modul</a:t>
            </a:r>
            <a:r>
              <a:rPr lang="en-US" sz="3200" b="1" dirty="0"/>
              <a:t> de </a:t>
            </a:r>
            <a:r>
              <a:rPr lang="ro-RO" sz="3200" b="1" dirty="0" err="1"/>
              <a:t>î</a:t>
            </a:r>
            <a:r>
              <a:rPr lang="en-US" sz="3200" b="1" dirty="0" err="1" smtClean="0"/>
              <a:t>ndeplinire</a:t>
            </a:r>
            <a:r>
              <a:rPr lang="en-US" sz="3200" b="1" dirty="0" smtClean="0"/>
              <a:t> </a:t>
            </a:r>
            <a:r>
              <a:rPr lang="en-US" sz="3200" b="1" dirty="0"/>
              <a:t>a </a:t>
            </a:r>
            <a:r>
              <a:rPr lang="en-US" sz="3200" b="1" dirty="0" err="1"/>
              <a:t>atribuţiilor</a:t>
            </a:r>
            <a:r>
              <a:rPr lang="en-US" sz="3200" b="1" dirty="0"/>
              <a:t> </a:t>
            </a:r>
            <a:r>
              <a:rPr lang="en-US" sz="3200" dirty="0" err="1"/>
              <a:t>ce</a:t>
            </a:r>
            <a:r>
              <a:rPr lang="en-US" sz="3200" dirty="0"/>
              <a:t> </a:t>
            </a:r>
            <a:r>
              <a:rPr lang="en-US" sz="3200" dirty="0" err="1"/>
              <a:t>revin</a:t>
            </a:r>
            <a:r>
              <a:rPr lang="en-US" sz="3200" dirty="0"/>
              <a:t> </a:t>
            </a:r>
            <a:r>
              <a:rPr lang="en-US" sz="3200" u="sng" dirty="0" err="1"/>
              <a:t>serviciului</a:t>
            </a:r>
            <a:r>
              <a:rPr lang="en-US" sz="3200" u="sng" dirty="0"/>
              <a:t> extern de </a:t>
            </a:r>
            <a:r>
              <a:rPr lang="en-US" sz="3200" u="sng" dirty="0" err="1"/>
              <a:t>prevenire</a:t>
            </a:r>
            <a:r>
              <a:rPr lang="en-US" sz="3200" u="sng" dirty="0"/>
              <a:t> </a:t>
            </a:r>
            <a:r>
              <a:rPr lang="en-US" sz="3200" u="sng" dirty="0" err="1" smtClean="0"/>
              <a:t>şi</a:t>
            </a:r>
            <a:r>
              <a:rPr lang="ro-RO" sz="3200" u="sng" dirty="0"/>
              <a:t> </a:t>
            </a:r>
            <a:r>
              <a:rPr lang="en-US" sz="3200" u="sng" dirty="0" err="1" smtClean="0"/>
              <a:t>protecţie</a:t>
            </a:r>
            <a:r>
              <a:rPr lang="ro-RO" sz="3200" dirty="0" smtClean="0"/>
              <a:t>.</a:t>
            </a:r>
          </a:p>
          <a:p>
            <a:pPr marL="0" indent="0" algn="just">
              <a:buNone/>
            </a:pPr>
            <a:r>
              <a:rPr lang="ro-RO" sz="3200" dirty="0" smtClean="0"/>
              <a:t> </a:t>
            </a:r>
            <a:r>
              <a:rPr lang="en-US" sz="3200" dirty="0" smtClean="0"/>
              <a:t>f</a:t>
            </a:r>
            <a:r>
              <a:rPr lang="en-US" sz="3200" dirty="0"/>
              <a:t>) </a:t>
            </a:r>
            <a:r>
              <a:rPr lang="en-US" sz="3200" b="1" dirty="0" err="1"/>
              <a:t>propune</a:t>
            </a:r>
            <a:r>
              <a:rPr lang="en-US" sz="3200" b="1" dirty="0"/>
              <a:t> </a:t>
            </a:r>
            <a:r>
              <a:rPr lang="en-US" sz="3200" b="1" dirty="0" err="1"/>
              <a:t>măsuri</a:t>
            </a:r>
            <a:r>
              <a:rPr lang="en-US" sz="3200" b="1" dirty="0"/>
              <a:t> de </a:t>
            </a:r>
            <a:r>
              <a:rPr lang="en-US" sz="3200" b="1" dirty="0" err="1"/>
              <a:t>amenajare</a:t>
            </a:r>
            <a:r>
              <a:rPr lang="en-US" sz="3200" b="1" dirty="0"/>
              <a:t> a </a:t>
            </a:r>
            <a:r>
              <a:rPr lang="en-US" sz="3200" b="1" dirty="0" err="1"/>
              <a:t>locurilor</a:t>
            </a:r>
            <a:r>
              <a:rPr lang="en-US" sz="3200" b="1" dirty="0"/>
              <a:t> de </a:t>
            </a:r>
            <a:r>
              <a:rPr lang="en-US" sz="3200" b="1" dirty="0" err="1"/>
              <a:t>muncă</a:t>
            </a:r>
            <a:r>
              <a:rPr lang="en-US" sz="3200" dirty="0"/>
              <a:t>, </a:t>
            </a:r>
            <a:r>
              <a:rPr lang="en-US" sz="3200" dirty="0" err="1" smtClean="0"/>
              <a:t>ţin</a:t>
            </a:r>
            <a:r>
              <a:rPr lang="ro-RO" sz="3200" dirty="0" smtClean="0"/>
              <a:t>â</a:t>
            </a:r>
            <a:r>
              <a:rPr lang="en-US" sz="3200" dirty="0" err="1" smtClean="0"/>
              <a:t>nd</a:t>
            </a:r>
            <a:r>
              <a:rPr lang="en-US" sz="3200" dirty="0" smtClean="0"/>
              <a:t> </a:t>
            </a:r>
            <a:r>
              <a:rPr lang="en-US" sz="3200" dirty="0" err="1"/>
              <a:t>seama</a:t>
            </a:r>
            <a:r>
              <a:rPr lang="en-US" sz="3200" dirty="0"/>
              <a:t> de </a:t>
            </a:r>
            <a:r>
              <a:rPr lang="en-US" sz="3200" dirty="0" err="1"/>
              <a:t>prezenţa</a:t>
            </a:r>
            <a:r>
              <a:rPr lang="en-US" sz="3200" dirty="0"/>
              <a:t> </a:t>
            </a:r>
            <a:r>
              <a:rPr lang="en-US" sz="3200" dirty="0" err="1"/>
              <a:t>grupurilor</a:t>
            </a:r>
            <a:r>
              <a:rPr lang="ro-RO" sz="3200" dirty="0"/>
              <a:t> </a:t>
            </a:r>
            <a:r>
              <a:rPr lang="en-US" sz="3200" dirty="0" err="1"/>
              <a:t>sensibile</a:t>
            </a:r>
            <a:r>
              <a:rPr lang="en-US" sz="3200" dirty="0"/>
              <a:t> la </a:t>
            </a:r>
            <a:r>
              <a:rPr lang="en-US" sz="3200" dirty="0" err="1"/>
              <a:t>riscuri</a:t>
            </a:r>
            <a:r>
              <a:rPr lang="en-US" sz="3200" dirty="0"/>
              <a:t> </a:t>
            </a:r>
            <a:r>
              <a:rPr lang="en-US" sz="3200" dirty="0" err="1"/>
              <a:t>specifice</a:t>
            </a:r>
            <a:r>
              <a:rPr lang="en-US" sz="3200" dirty="0"/>
              <a:t>;</a:t>
            </a:r>
            <a:endParaRPr lang="ro-RO" sz="3200" dirty="0"/>
          </a:p>
          <a:p>
            <a:pPr marL="0" indent="0" algn="just">
              <a:buNone/>
            </a:pPr>
            <a:r>
              <a:rPr lang="ro-RO" sz="3200" dirty="0" smtClean="0"/>
              <a:t> </a:t>
            </a:r>
            <a:r>
              <a:rPr lang="pt-BR" sz="3200" dirty="0" smtClean="0"/>
              <a:t>g</a:t>
            </a:r>
            <a:r>
              <a:rPr lang="pt-BR" sz="3200" dirty="0"/>
              <a:t>) </a:t>
            </a:r>
            <a:r>
              <a:rPr lang="pt-BR" sz="3200" b="1" dirty="0"/>
              <a:t>analizează cererile </a:t>
            </a:r>
            <a:r>
              <a:rPr lang="pt-BR" sz="3200" dirty="0"/>
              <a:t>formulate de lucrători privind condiţiile de muncă</a:t>
            </a:r>
            <a:endParaRPr lang="ro-RO" sz="3200" dirty="0"/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95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245659"/>
            <a:ext cx="10772775" cy="696037"/>
          </a:xfrm>
        </p:spPr>
        <p:txBody>
          <a:bodyPr/>
          <a:lstStyle/>
          <a:p>
            <a:r>
              <a:rPr lang="ro-RO" dirty="0" smtClean="0"/>
              <a:t>Atribuțiile 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1078174"/>
            <a:ext cx="10432622" cy="53226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300" dirty="0" smtClean="0"/>
              <a:t>h</a:t>
            </a:r>
            <a:r>
              <a:rPr lang="en-US" sz="3300" dirty="0"/>
              <a:t>) </a:t>
            </a:r>
            <a:r>
              <a:rPr lang="en-US" sz="3300" b="1" dirty="0" err="1"/>
              <a:t>urmăreşte</a:t>
            </a:r>
            <a:r>
              <a:rPr lang="en-US" sz="3300" b="1" dirty="0"/>
              <a:t> </a:t>
            </a:r>
            <a:r>
              <a:rPr lang="en-US" sz="3300" b="1" dirty="0" err="1"/>
              <a:t>modul</a:t>
            </a:r>
            <a:r>
              <a:rPr lang="en-US" sz="3300" b="1" dirty="0"/>
              <a:t> </a:t>
            </a:r>
            <a:r>
              <a:rPr lang="ro-RO" sz="3300" b="1" dirty="0" smtClean="0"/>
              <a:t>î</a:t>
            </a:r>
            <a:r>
              <a:rPr lang="en-US" sz="3300" b="1" dirty="0" smtClean="0"/>
              <a:t>n </a:t>
            </a:r>
            <a:r>
              <a:rPr lang="en-US" sz="3300" b="1" dirty="0"/>
              <a:t>care se </a:t>
            </a:r>
            <a:r>
              <a:rPr lang="en-US" sz="3300" b="1" dirty="0" err="1"/>
              <a:t>aplică</a:t>
            </a:r>
            <a:r>
              <a:rPr lang="en-US" sz="3300" b="1" dirty="0"/>
              <a:t> </a:t>
            </a:r>
            <a:r>
              <a:rPr lang="en-US" sz="3300" b="1" dirty="0" err="1"/>
              <a:t>şi</a:t>
            </a:r>
            <a:r>
              <a:rPr lang="en-US" sz="3300" b="1" dirty="0"/>
              <a:t> se </a:t>
            </a:r>
            <a:r>
              <a:rPr lang="en-US" sz="3300" b="1" dirty="0" err="1"/>
              <a:t>respectă</a:t>
            </a:r>
            <a:r>
              <a:rPr lang="en-US" sz="3300" b="1" dirty="0"/>
              <a:t> </a:t>
            </a:r>
            <a:r>
              <a:rPr lang="en-US" sz="3300" dirty="0" err="1"/>
              <a:t>reglementările</a:t>
            </a:r>
            <a:r>
              <a:rPr lang="en-US" sz="3300" dirty="0"/>
              <a:t> </a:t>
            </a:r>
            <a:r>
              <a:rPr lang="en-US" sz="3300" dirty="0" err="1"/>
              <a:t>legale</a:t>
            </a:r>
            <a:r>
              <a:rPr lang="en-US" sz="3300" dirty="0"/>
              <a:t> </a:t>
            </a:r>
            <a:r>
              <a:rPr lang="en-US" sz="3300" dirty="0" err="1"/>
              <a:t>privind</a:t>
            </a:r>
            <a:r>
              <a:rPr lang="en-US" sz="3300" dirty="0"/>
              <a:t> </a:t>
            </a:r>
            <a:r>
              <a:rPr lang="en-US" sz="3300" dirty="0" err="1" smtClean="0"/>
              <a:t>securitatea</a:t>
            </a:r>
            <a:r>
              <a:rPr lang="ro-RO" sz="3300" dirty="0" smtClean="0"/>
              <a:t> </a:t>
            </a:r>
            <a:r>
              <a:rPr lang="en-US" sz="3300" dirty="0" err="1" smtClean="0"/>
              <a:t>şi</a:t>
            </a:r>
            <a:r>
              <a:rPr lang="en-US" sz="3300" dirty="0" smtClean="0"/>
              <a:t> </a:t>
            </a:r>
            <a:r>
              <a:rPr lang="en-US" sz="3300" dirty="0" err="1"/>
              <a:t>sănătatea</a:t>
            </a:r>
            <a:r>
              <a:rPr lang="en-US" sz="3300" dirty="0"/>
              <a:t> </a:t>
            </a:r>
            <a:r>
              <a:rPr lang="ro-RO" sz="3300" dirty="0" smtClean="0"/>
              <a:t>î</a:t>
            </a:r>
            <a:r>
              <a:rPr lang="en-US" sz="3300" dirty="0" smtClean="0"/>
              <a:t>n </a:t>
            </a:r>
            <a:r>
              <a:rPr lang="en-US" sz="3300" dirty="0" err="1" smtClean="0"/>
              <a:t>muncă</a:t>
            </a:r>
            <a:endParaRPr lang="ro-RO" sz="3300" dirty="0"/>
          </a:p>
          <a:p>
            <a:pPr marL="0" indent="0" algn="just">
              <a:buNone/>
              <a:tabLst>
                <a:tab pos="628650" algn="l"/>
              </a:tabLst>
            </a:pPr>
            <a:r>
              <a:rPr lang="en-US" sz="3300" dirty="0" err="1" smtClean="0"/>
              <a:t>i</a:t>
            </a:r>
            <a:r>
              <a:rPr lang="en-US" sz="3300" dirty="0" smtClean="0"/>
              <a:t>)</a:t>
            </a:r>
            <a:r>
              <a:rPr lang="ro-RO" sz="3300" dirty="0" smtClean="0"/>
              <a:t>	</a:t>
            </a:r>
            <a:r>
              <a:rPr lang="en-US" sz="3300" b="1" dirty="0" err="1" smtClean="0"/>
              <a:t>analizează</a:t>
            </a:r>
            <a:r>
              <a:rPr lang="en-US" sz="3300" b="1" dirty="0" smtClean="0"/>
              <a:t> </a:t>
            </a:r>
            <a:r>
              <a:rPr lang="en-US" sz="3300" b="1" dirty="0" err="1"/>
              <a:t>propunerile</a:t>
            </a:r>
            <a:r>
              <a:rPr lang="en-US" sz="3300" b="1" dirty="0"/>
              <a:t> </a:t>
            </a:r>
            <a:r>
              <a:rPr lang="en-US" sz="3300" b="1" dirty="0" err="1"/>
              <a:t>lucrătorilor</a:t>
            </a:r>
            <a:r>
              <a:rPr lang="en-US" sz="3300" b="1" dirty="0"/>
              <a:t> </a:t>
            </a:r>
            <a:r>
              <a:rPr lang="en-US" sz="3300" dirty="0" err="1"/>
              <a:t>privind</a:t>
            </a:r>
            <a:r>
              <a:rPr lang="en-US" sz="3300" dirty="0"/>
              <a:t> </a:t>
            </a:r>
            <a:r>
              <a:rPr lang="en-US" sz="3300" dirty="0" err="1"/>
              <a:t>prevenirea</a:t>
            </a:r>
            <a:r>
              <a:rPr lang="en-US" sz="3300" dirty="0"/>
              <a:t> </a:t>
            </a:r>
            <a:r>
              <a:rPr lang="en-US" sz="3300" dirty="0" err="1"/>
              <a:t>accidentelor</a:t>
            </a:r>
            <a:r>
              <a:rPr lang="en-US" sz="3300" dirty="0"/>
              <a:t> de </a:t>
            </a:r>
            <a:r>
              <a:rPr lang="en-US" sz="3300" dirty="0" err="1"/>
              <a:t>muncă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smtClean="0"/>
              <a:t>a</a:t>
            </a:r>
            <a:r>
              <a:rPr lang="ro-RO" sz="3300" dirty="0" smtClean="0"/>
              <a:t> </a:t>
            </a:r>
            <a:r>
              <a:rPr lang="ro-RO" sz="3300" dirty="0"/>
              <a:t>î</a:t>
            </a:r>
            <a:r>
              <a:rPr lang="en-US" sz="3300" dirty="0" err="1" smtClean="0"/>
              <a:t>mbolnăvirilor</a:t>
            </a:r>
            <a:r>
              <a:rPr lang="en-US" sz="3300" dirty="0" smtClean="0"/>
              <a:t> </a:t>
            </a:r>
            <a:r>
              <a:rPr lang="en-US" sz="3300" dirty="0" err="1"/>
              <a:t>profesionale</a:t>
            </a:r>
            <a:r>
              <a:rPr lang="en-US" sz="3300" dirty="0"/>
              <a:t>, </a:t>
            </a:r>
            <a:r>
              <a:rPr lang="en-US" sz="3300" dirty="0" err="1"/>
              <a:t>precum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pentru</a:t>
            </a:r>
            <a:r>
              <a:rPr lang="en-US" sz="3300" dirty="0"/>
              <a:t> </a:t>
            </a:r>
            <a:r>
              <a:rPr lang="ro-RO" sz="3300" dirty="0" err="1"/>
              <a:t>î</a:t>
            </a:r>
            <a:r>
              <a:rPr lang="en-US" sz="3300" dirty="0" err="1" smtClean="0"/>
              <a:t>mbunătăţirea</a:t>
            </a:r>
            <a:r>
              <a:rPr lang="en-US" sz="3300" dirty="0" smtClean="0"/>
              <a:t> </a:t>
            </a:r>
            <a:r>
              <a:rPr lang="en-US" sz="3300" dirty="0" err="1"/>
              <a:t>condiţiilor</a:t>
            </a:r>
            <a:r>
              <a:rPr lang="en-US" sz="3300" dirty="0"/>
              <a:t> de </a:t>
            </a:r>
            <a:r>
              <a:rPr lang="en-US" sz="3300" dirty="0" err="1" smtClean="0"/>
              <a:t>muncă</a:t>
            </a:r>
            <a:r>
              <a:rPr lang="ro-RO" sz="3300" dirty="0" smtClean="0"/>
              <a:t>.</a:t>
            </a:r>
          </a:p>
          <a:p>
            <a:pPr marL="0" indent="0" algn="just">
              <a:buNone/>
            </a:pPr>
            <a:r>
              <a:rPr lang="en-US" sz="3300" dirty="0"/>
              <a:t>j) </a:t>
            </a:r>
            <a:r>
              <a:rPr lang="en-US" sz="3300" b="1" dirty="0" err="1"/>
              <a:t>analizează</a:t>
            </a:r>
            <a:r>
              <a:rPr lang="en-US" sz="3300" b="1" dirty="0"/>
              <a:t> </a:t>
            </a:r>
            <a:r>
              <a:rPr lang="en-US" sz="3300" b="1" dirty="0" err="1"/>
              <a:t>cauzele</a:t>
            </a:r>
            <a:r>
              <a:rPr lang="en-US" sz="3300" b="1" dirty="0"/>
              <a:t> </a:t>
            </a:r>
            <a:r>
              <a:rPr lang="en-US" sz="3300" b="1" dirty="0" err="1"/>
              <a:t>producerii</a:t>
            </a:r>
            <a:r>
              <a:rPr lang="en-US" sz="3300" b="1" dirty="0"/>
              <a:t> </a:t>
            </a:r>
            <a:r>
              <a:rPr lang="en-US" sz="3300" b="1" dirty="0" err="1"/>
              <a:t>accidentelor</a:t>
            </a:r>
            <a:r>
              <a:rPr lang="en-US" sz="3300" b="1" dirty="0"/>
              <a:t> </a:t>
            </a:r>
            <a:r>
              <a:rPr lang="en-US" sz="3300" dirty="0"/>
              <a:t>de </a:t>
            </a:r>
            <a:r>
              <a:rPr lang="en-US" sz="3300" dirty="0" err="1"/>
              <a:t>muncă</a:t>
            </a:r>
            <a:r>
              <a:rPr lang="en-US" sz="3300" dirty="0"/>
              <a:t>, </a:t>
            </a:r>
            <a:r>
              <a:rPr lang="ro-RO" sz="3300" dirty="0" err="1"/>
              <a:t>î</a:t>
            </a:r>
            <a:r>
              <a:rPr lang="en-US" sz="3300" dirty="0" err="1" smtClean="0"/>
              <a:t>mbolnăvirilor</a:t>
            </a:r>
            <a:r>
              <a:rPr lang="en-US" sz="3300" dirty="0" smtClean="0"/>
              <a:t> </a:t>
            </a:r>
            <a:r>
              <a:rPr lang="en-US" sz="3300" dirty="0" err="1"/>
              <a:t>profesionale</a:t>
            </a:r>
            <a:r>
              <a:rPr lang="en-US" sz="3300" dirty="0"/>
              <a:t> </a:t>
            </a:r>
            <a:r>
              <a:rPr lang="en-US" sz="3300" dirty="0" err="1" smtClean="0"/>
              <a:t>şi</a:t>
            </a:r>
            <a:r>
              <a:rPr lang="ro-RO" sz="3300" dirty="0"/>
              <a:t> </a:t>
            </a:r>
            <a:r>
              <a:rPr lang="en-US" sz="3300" dirty="0" err="1" smtClean="0"/>
              <a:t>evenimentelor</a:t>
            </a:r>
            <a:r>
              <a:rPr lang="en-US" sz="3300" dirty="0" smtClean="0"/>
              <a:t> </a:t>
            </a:r>
            <a:r>
              <a:rPr lang="en-US" sz="3300" dirty="0" err="1" smtClean="0"/>
              <a:t>produse</a:t>
            </a:r>
            <a:endParaRPr lang="ro-RO" sz="3300" dirty="0" smtClean="0"/>
          </a:p>
        </p:txBody>
      </p:sp>
    </p:spTree>
    <p:extLst>
      <p:ext uri="{BB962C8B-B14F-4D97-AF65-F5344CB8AC3E}">
        <p14:creationId xmlns:p14="http://schemas.microsoft.com/office/powerpoint/2010/main" val="18067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7" y="859808"/>
            <a:ext cx="10772775" cy="696037"/>
          </a:xfrm>
        </p:spPr>
        <p:txBody>
          <a:bodyPr/>
          <a:lstStyle/>
          <a:p>
            <a:r>
              <a:rPr lang="ro-RO" dirty="0" smtClean="0"/>
              <a:t>Atribuțiile 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74459"/>
            <a:ext cx="10391678" cy="397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k</a:t>
            </a:r>
            <a:r>
              <a:rPr lang="en-US" sz="3300" dirty="0"/>
              <a:t>) </a:t>
            </a:r>
            <a:r>
              <a:rPr lang="en-US" sz="3300" b="1" dirty="0" err="1"/>
              <a:t>efectuează</a:t>
            </a:r>
            <a:r>
              <a:rPr lang="en-US" sz="3300" b="1" dirty="0"/>
              <a:t> </a:t>
            </a:r>
            <a:r>
              <a:rPr lang="en-US" sz="3300" b="1" dirty="0" err="1"/>
              <a:t>verificări</a:t>
            </a:r>
            <a:r>
              <a:rPr lang="en-US" sz="3300" b="1" dirty="0"/>
              <a:t> </a:t>
            </a:r>
            <a:r>
              <a:rPr lang="en-US" sz="3300" b="1" dirty="0" err="1"/>
              <a:t>proprii</a:t>
            </a:r>
            <a:r>
              <a:rPr lang="en-US" sz="3300" b="1" dirty="0"/>
              <a:t> </a:t>
            </a:r>
            <a:r>
              <a:rPr lang="en-US" sz="3300" dirty="0" err="1"/>
              <a:t>privind</a:t>
            </a:r>
            <a:r>
              <a:rPr lang="en-US" sz="3300" dirty="0"/>
              <a:t> </a:t>
            </a:r>
            <a:r>
              <a:rPr lang="en-US" sz="3300" u="sng" dirty="0" err="1"/>
              <a:t>aplicarea</a:t>
            </a:r>
            <a:r>
              <a:rPr lang="en-US" sz="3300" u="sng" dirty="0"/>
              <a:t> </a:t>
            </a:r>
            <a:r>
              <a:rPr lang="en-US" sz="3300" u="sng" dirty="0" err="1"/>
              <a:t>instrucţiunilor</a:t>
            </a:r>
            <a:r>
              <a:rPr lang="en-US" sz="3300" u="sng" dirty="0"/>
              <a:t> </a:t>
            </a:r>
            <a:r>
              <a:rPr lang="en-US" sz="3300" u="sng" dirty="0" err="1"/>
              <a:t>proprii</a:t>
            </a:r>
            <a:r>
              <a:rPr lang="en-US" sz="3300" u="sng" dirty="0"/>
              <a:t> </a:t>
            </a:r>
            <a:r>
              <a:rPr lang="en-US" sz="3300" u="sng" dirty="0" err="1"/>
              <a:t>şi</a:t>
            </a:r>
            <a:r>
              <a:rPr lang="en-US" sz="3300" u="sng" dirty="0"/>
              <a:t> a </a:t>
            </a:r>
            <a:r>
              <a:rPr lang="en-US" sz="3300" u="sng" dirty="0" err="1"/>
              <a:t>celor</a:t>
            </a:r>
            <a:r>
              <a:rPr lang="en-US" sz="3300" u="sng" dirty="0"/>
              <a:t> de </a:t>
            </a:r>
            <a:r>
              <a:rPr lang="en-US" sz="3300" u="sng" dirty="0" err="1" smtClean="0"/>
              <a:t>lucru</a:t>
            </a:r>
            <a:r>
              <a:rPr lang="ro-RO" sz="3300" dirty="0" smtClean="0"/>
              <a:t>.</a:t>
            </a:r>
          </a:p>
          <a:p>
            <a:pPr marL="0" indent="0">
              <a:buNone/>
            </a:pPr>
            <a:r>
              <a:rPr lang="en-US" sz="3300" dirty="0"/>
              <a:t>l) </a:t>
            </a:r>
            <a:r>
              <a:rPr lang="en-US" sz="3300" b="1" dirty="0" err="1"/>
              <a:t>dezbate</a:t>
            </a:r>
            <a:r>
              <a:rPr lang="en-US" sz="3300" b="1" dirty="0"/>
              <a:t> </a:t>
            </a:r>
            <a:r>
              <a:rPr lang="en-US" sz="3300" b="1" dirty="0" err="1"/>
              <a:t>raportul</a:t>
            </a:r>
            <a:r>
              <a:rPr lang="en-US" sz="3300" b="1" dirty="0"/>
              <a:t> </a:t>
            </a:r>
            <a:r>
              <a:rPr lang="en-US" sz="3300" b="1" dirty="0" err="1"/>
              <a:t>scris</a:t>
            </a:r>
            <a:r>
              <a:rPr lang="en-US" sz="3300" dirty="0"/>
              <a:t>, </a:t>
            </a:r>
            <a:r>
              <a:rPr lang="en-US" sz="3300" dirty="0" err="1"/>
              <a:t>prezentat</a:t>
            </a:r>
            <a:r>
              <a:rPr lang="en-US" sz="3300" dirty="0"/>
              <a:t> </a:t>
            </a:r>
            <a:r>
              <a:rPr lang="en-US" sz="3300" dirty="0" err="1"/>
              <a:t>comitetului</a:t>
            </a:r>
            <a:r>
              <a:rPr lang="en-US" sz="3300" dirty="0"/>
              <a:t> de </a:t>
            </a:r>
            <a:r>
              <a:rPr lang="en-US" sz="3300" dirty="0" err="1"/>
              <a:t>securitate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sănătate</a:t>
            </a:r>
            <a:r>
              <a:rPr lang="en-US" sz="3300" dirty="0"/>
              <a:t> </a:t>
            </a:r>
            <a:r>
              <a:rPr lang="ro-RO" sz="3300" dirty="0" smtClean="0"/>
              <a:t>î</a:t>
            </a:r>
            <a:r>
              <a:rPr lang="en-US" sz="3300" dirty="0" smtClean="0"/>
              <a:t>n </a:t>
            </a:r>
            <a:r>
              <a:rPr lang="en-US" sz="3300" dirty="0" err="1"/>
              <a:t>muncă</a:t>
            </a:r>
            <a:r>
              <a:rPr lang="en-US" sz="3300" dirty="0"/>
              <a:t> de </a:t>
            </a:r>
            <a:r>
              <a:rPr lang="en-US" sz="3300" dirty="0" err="1" smtClean="0"/>
              <a:t>către</a:t>
            </a:r>
            <a:r>
              <a:rPr lang="ro-RO" sz="3300" dirty="0" smtClean="0"/>
              <a:t> </a:t>
            </a:r>
            <a:r>
              <a:rPr lang="en-US" sz="3300" u="sng" dirty="0" err="1" smtClean="0"/>
              <a:t>conducătorul</a:t>
            </a:r>
            <a:r>
              <a:rPr lang="en-US" sz="3300" u="sng" dirty="0" smtClean="0"/>
              <a:t> </a:t>
            </a:r>
            <a:r>
              <a:rPr lang="en-US" sz="3300" u="sng" dirty="0" err="1"/>
              <a:t>unităţii</a:t>
            </a:r>
            <a:r>
              <a:rPr lang="en-US" sz="3300" u="sng" dirty="0"/>
              <a:t> </a:t>
            </a:r>
            <a:r>
              <a:rPr lang="en-US" sz="3300" u="sng" dirty="0" err="1"/>
              <a:t>cel</a:t>
            </a:r>
            <a:r>
              <a:rPr lang="en-US" sz="3300" u="sng" dirty="0"/>
              <a:t> </a:t>
            </a:r>
            <a:r>
              <a:rPr lang="en-US" sz="3300" u="sng" dirty="0" err="1"/>
              <a:t>puţin</a:t>
            </a:r>
            <a:r>
              <a:rPr lang="en-US" sz="3300" u="sng" dirty="0"/>
              <a:t> o </a:t>
            </a:r>
            <a:r>
              <a:rPr lang="en-US" sz="3300" u="sng" dirty="0" err="1"/>
              <a:t>dată</a:t>
            </a:r>
            <a:r>
              <a:rPr lang="en-US" sz="3300" u="sng" dirty="0"/>
              <a:t> </a:t>
            </a:r>
            <a:r>
              <a:rPr lang="en-US" sz="3300" u="sng" dirty="0" err="1"/>
              <a:t>pe</a:t>
            </a:r>
            <a:r>
              <a:rPr lang="en-US" sz="3300" u="sng" dirty="0"/>
              <a:t> </a:t>
            </a:r>
            <a:r>
              <a:rPr lang="en-US" sz="3300" u="sng" dirty="0" smtClean="0"/>
              <a:t>an</a:t>
            </a:r>
            <a:r>
              <a:rPr lang="ro-RO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055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474" y="177418"/>
            <a:ext cx="10772775" cy="846163"/>
          </a:xfrm>
        </p:spPr>
        <p:txBody>
          <a:bodyPr/>
          <a:lstStyle/>
          <a:p>
            <a:r>
              <a:rPr lang="ro-RO" b="1" dirty="0" smtClean="0"/>
              <a:t>Organizarea Comitetului de SSM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366" y="1194179"/>
            <a:ext cx="10371022" cy="5663821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o-RO" sz="3600" dirty="0" smtClean="0"/>
              <a:t> </a:t>
            </a:r>
            <a:r>
              <a:rPr lang="en-US" sz="3600" dirty="0" smtClean="0"/>
              <a:t>  </a:t>
            </a:r>
            <a:r>
              <a:rPr lang="it-IT" sz="3600" dirty="0" smtClean="0"/>
              <a:t>Comitetul </a:t>
            </a:r>
            <a:r>
              <a:rPr lang="it-IT" sz="3600" dirty="0"/>
              <a:t>de securitate şi sănătate </a:t>
            </a:r>
            <a:r>
              <a:rPr lang="ro-RO" sz="3600" dirty="0" smtClean="0"/>
              <a:t>î</a:t>
            </a:r>
            <a:r>
              <a:rPr lang="it-IT" sz="3600" dirty="0" smtClean="0"/>
              <a:t>n </a:t>
            </a:r>
            <a:r>
              <a:rPr lang="it-IT" sz="3600" dirty="0"/>
              <a:t>muncă se constituie </a:t>
            </a:r>
            <a:r>
              <a:rPr lang="ro-RO" sz="3600" dirty="0"/>
              <a:t>î</a:t>
            </a:r>
            <a:r>
              <a:rPr lang="it-IT" sz="3600" dirty="0" smtClean="0"/>
              <a:t>n </a:t>
            </a:r>
            <a:r>
              <a:rPr lang="it-IT" sz="3600" dirty="0"/>
              <a:t>unităţile care au un </a:t>
            </a:r>
            <a:r>
              <a:rPr lang="it-IT" sz="3600" dirty="0" smtClean="0"/>
              <a:t>număr</a:t>
            </a:r>
            <a:r>
              <a:rPr lang="ro-RO" sz="3600" dirty="0" smtClean="0"/>
              <a:t> </a:t>
            </a:r>
            <a:r>
              <a:rPr lang="en-US" sz="3600" dirty="0" smtClean="0"/>
              <a:t>de </a:t>
            </a:r>
            <a:r>
              <a:rPr lang="en-US" sz="3600" dirty="0" err="1"/>
              <a:t>cel</a:t>
            </a:r>
            <a:r>
              <a:rPr lang="en-US" sz="3600" dirty="0"/>
              <a:t> </a:t>
            </a:r>
            <a:r>
              <a:rPr lang="en-US" sz="3600" dirty="0" err="1"/>
              <a:t>puţin</a:t>
            </a:r>
            <a:r>
              <a:rPr lang="en-US" sz="3600" dirty="0"/>
              <a:t> 50 de </a:t>
            </a:r>
            <a:r>
              <a:rPr lang="en-US" sz="3600" dirty="0" err="1" smtClean="0"/>
              <a:t>lucrători</a:t>
            </a:r>
            <a:r>
              <a:rPr lang="ro-RO" sz="3600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3600" dirty="0"/>
              <a:t> </a:t>
            </a:r>
            <a:r>
              <a:rPr lang="ro-RO" sz="3600" dirty="0" smtClean="0"/>
              <a:t>  </a:t>
            </a:r>
            <a:r>
              <a:rPr lang="en-US" sz="3600" dirty="0" err="1" smtClean="0"/>
              <a:t>Comitetul</a:t>
            </a:r>
            <a:r>
              <a:rPr lang="en-US" sz="3600" dirty="0" smtClean="0"/>
              <a:t> </a:t>
            </a:r>
            <a:r>
              <a:rPr lang="en-US" sz="3600" dirty="0"/>
              <a:t>de </a:t>
            </a:r>
            <a:r>
              <a:rPr lang="en-US" sz="3600" dirty="0" err="1"/>
              <a:t>securitate</a:t>
            </a:r>
            <a:r>
              <a:rPr lang="en-US" sz="3600" dirty="0"/>
              <a:t> </a:t>
            </a:r>
            <a:r>
              <a:rPr lang="en-US" sz="3600" dirty="0" err="1"/>
              <a:t>şi</a:t>
            </a:r>
            <a:r>
              <a:rPr lang="en-US" sz="3600" dirty="0"/>
              <a:t> </a:t>
            </a:r>
            <a:r>
              <a:rPr lang="en-US" sz="3600" dirty="0" err="1"/>
              <a:t>sănătate</a:t>
            </a:r>
            <a:r>
              <a:rPr lang="en-US" sz="3600" dirty="0"/>
              <a:t> </a:t>
            </a:r>
            <a:r>
              <a:rPr lang="ro-RO" sz="3600" dirty="0" smtClean="0"/>
              <a:t>î</a:t>
            </a:r>
            <a:r>
              <a:rPr lang="en-US" sz="3600" dirty="0" smtClean="0"/>
              <a:t>n </a:t>
            </a:r>
            <a:r>
              <a:rPr lang="en-US" sz="3600" dirty="0" err="1"/>
              <a:t>muncă</a:t>
            </a:r>
            <a:r>
              <a:rPr lang="en-US" sz="3600" dirty="0"/>
              <a:t> </a:t>
            </a:r>
            <a:r>
              <a:rPr lang="en-US" sz="3600" dirty="0" err="1"/>
              <a:t>este</a:t>
            </a:r>
            <a:r>
              <a:rPr lang="en-US" sz="3600" dirty="0"/>
              <a:t> </a:t>
            </a:r>
            <a:r>
              <a:rPr lang="en-US" sz="3600" dirty="0" err="1"/>
              <a:t>constituit</a:t>
            </a:r>
            <a:r>
              <a:rPr lang="en-US" sz="3600" dirty="0"/>
              <a:t> </a:t>
            </a:r>
            <a:r>
              <a:rPr lang="en-US" sz="3600" dirty="0" smtClean="0"/>
              <a:t>din</a:t>
            </a:r>
            <a:r>
              <a:rPr lang="ro-RO" sz="3600" dirty="0" smtClean="0"/>
              <a:t>:</a:t>
            </a:r>
            <a:endParaRPr lang="en-US" sz="3600" dirty="0" smtClean="0"/>
          </a:p>
          <a:p>
            <a:pPr marL="800100" lvl="2" indent="-571500" algn="just">
              <a:buFontTx/>
              <a:buChar char="-"/>
            </a:pPr>
            <a:r>
              <a:rPr lang="pt-BR" sz="3600" i="0" dirty="0" smtClean="0"/>
              <a:t>angajator</a:t>
            </a:r>
            <a:r>
              <a:rPr lang="ro-RO" sz="3600" i="0" dirty="0" smtClean="0"/>
              <a:t> </a:t>
            </a:r>
            <a:endParaRPr lang="en-US" sz="3600" i="0" dirty="0" smtClean="0"/>
          </a:p>
          <a:p>
            <a:pPr marL="800100" lvl="2" indent="-571500" algn="just">
              <a:buFontTx/>
              <a:buChar char="-"/>
            </a:pPr>
            <a:r>
              <a:rPr lang="en-US" sz="3600" i="0" dirty="0" err="1" smtClean="0"/>
              <a:t>reprezentanţi</a:t>
            </a:r>
            <a:r>
              <a:rPr lang="en-US" sz="3600" i="0" dirty="0" smtClean="0"/>
              <a:t> </a:t>
            </a:r>
            <a:r>
              <a:rPr lang="en-US" sz="3600" i="0" dirty="0" err="1" smtClean="0"/>
              <a:t>ai</a:t>
            </a:r>
            <a:r>
              <a:rPr lang="en-US" sz="3600" i="0" dirty="0" smtClean="0"/>
              <a:t> </a:t>
            </a:r>
            <a:r>
              <a:rPr lang="en-US" sz="3600" i="0" dirty="0" err="1" smtClean="0"/>
              <a:t>angajatorului</a:t>
            </a:r>
            <a:r>
              <a:rPr lang="en-US" sz="3600" i="0" dirty="0" smtClean="0"/>
              <a:t> </a:t>
            </a:r>
          </a:p>
          <a:p>
            <a:pPr marL="800100" lvl="2" indent="-571500" algn="just">
              <a:buFontTx/>
              <a:buChar char="-"/>
            </a:pPr>
            <a:r>
              <a:rPr lang="en-US" sz="3600" i="0" dirty="0" err="1" smtClean="0"/>
              <a:t>reprezentanţi</a:t>
            </a:r>
            <a:r>
              <a:rPr lang="en-US" sz="3600" i="0" dirty="0" smtClean="0"/>
              <a:t> </a:t>
            </a:r>
            <a:r>
              <a:rPr lang="en-US" sz="3600" i="0" dirty="0" err="1"/>
              <a:t>ai</a:t>
            </a:r>
            <a:r>
              <a:rPr lang="en-US" sz="3600" i="0" dirty="0"/>
              <a:t> </a:t>
            </a:r>
            <a:r>
              <a:rPr lang="en-US" sz="3600" i="0" dirty="0" err="1"/>
              <a:t>lucrătorilor</a:t>
            </a:r>
            <a:r>
              <a:rPr lang="en-US" sz="3600" i="0" dirty="0"/>
              <a:t> cu </a:t>
            </a:r>
            <a:r>
              <a:rPr lang="en-US" sz="3600" i="0" dirty="0" err="1"/>
              <a:t>răspunderi</a:t>
            </a:r>
            <a:r>
              <a:rPr lang="en-US" sz="3600" i="0" dirty="0"/>
              <a:t> </a:t>
            </a:r>
            <a:r>
              <a:rPr lang="en-US" sz="3600" i="0" dirty="0" err="1" smtClean="0"/>
              <a:t>specifice</a:t>
            </a:r>
            <a:r>
              <a:rPr lang="en-US" sz="3600" i="0" dirty="0" smtClean="0"/>
              <a:t> </a:t>
            </a:r>
            <a:r>
              <a:rPr lang="ro-RO" sz="3600" i="0" dirty="0" smtClean="0"/>
              <a:t>î</a:t>
            </a:r>
            <a:r>
              <a:rPr lang="en-US" sz="3600" i="0" dirty="0" smtClean="0"/>
              <a:t>n </a:t>
            </a:r>
            <a:r>
              <a:rPr lang="en-US" sz="3600" i="0" dirty="0" err="1"/>
              <a:t>domeniul</a:t>
            </a:r>
            <a:r>
              <a:rPr lang="en-US" sz="3600" i="0" dirty="0"/>
              <a:t> </a:t>
            </a:r>
            <a:r>
              <a:rPr lang="ro-RO" sz="3600" i="0" dirty="0" smtClean="0"/>
              <a:t>S.S. </a:t>
            </a:r>
            <a:r>
              <a:rPr lang="en-US" sz="3600" i="0" dirty="0" err="1" smtClean="0"/>
              <a:t>lucrătorilor</a:t>
            </a:r>
            <a:r>
              <a:rPr lang="en-US" sz="3600" i="0" dirty="0"/>
              <a:t>;</a:t>
            </a:r>
          </a:p>
          <a:p>
            <a:pPr marL="228600" lvl="2" indent="0" algn="just">
              <a:buNone/>
            </a:pPr>
            <a:r>
              <a:rPr lang="ro-RO" sz="3600" dirty="0" smtClean="0"/>
              <a:t>-  </a:t>
            </a:r>
            <a:r>
              <a:rPr lang="en-US" sz="3600" dirty="0" smtClean="0"/>
              <a:t>  </a:t>
            </a:r>
            <a:r>
              <a:rPr lang="en-US" sz="3600" i="0" dirty="0" err="1" smtClean="0"/>
              <a:t>medicul</a:t>
            </a:r>
            <a:r>
              <a:rPr lang="en-US" sz="3600" i="0" dirty="0" smtClean="0"/>
              <a:t> </a:t>
            </a:r>
            <a:r>
              <a:rPr lang="en-US" sz="3600" i="0" dirty="0"/>
              <a:t>de </a:t>
            </a:r>
            <a:r>
              <a:rPr lang="en-US" sz="3600" i="0" dirty="0" err="1"/>
              <a:t>medicină</a:t>
            </a:r>
            <a:r>
              <a:rPr lang="en-US" sz="3600" i="0" dirty="0"/>
              <a:t> a </a:t>
            </a:r>
            <a:r>
              <a:rPr lang="en-US" sz="3600" i="0" dirty="0" err="1"/>
              <a:t>muncii</a:t>
            </a:r>
            <a:r>
              <a:rPr lang="en-US" sz="3600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6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50113" y="136478"/>
            <a:ext cx="10772775" cy="847546"/>
          </a:xfrm>
        </p:spPr>
        <p:txBody>
          <a:bodyPr/>
          <a:lstStyle/>
          <a:p>
            <a:r>
              <a:rPr lang="ro-RO" dirty="0" smtClean="0"/>
              <a:t>Reprezentanții lucrătorilor: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962" y="1228299"/>
            <a:ext cx="10352372" cy="5404513"/>
          </a:xfrm>
        </p:spPr>
        <p:txBody>
          <a:bodyPr>
            <a:no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o-RO" sz="3300" dirty="0" smtClean="0"/>
              <a:t>     </a:t>
            </a:r>
            <a:r>
              <a:rPr lang="en-US" sz="3300" dirty="0" err="1" smtClean="0"/>
              <a:t>Reprezentanţii</a:t>
            </a:r>
            <a:r>
              <a:rPr lang="en-US" sz="3300" dirty="0" smtClean="0"/>
              <a:t> </a:t>
            </a:r>
            <a:r>
              <a:rPr lang="en-US" sz="3300" dirty="0" err="1" smtClean="0"/>
              <a:t>lucrătorilor</a:t>
            </a:r>
            <a:r>
              <a:rPr lang="en-US" sz="3300" dirty="0" smtClean="0"/>
              <a:t> cu </a:t>
            </a:r>
            <a:r>
              <a:rPr lang="en-US" sz="3300" dirty="0" err="1" smtClean="0"/>
              <a:t>răspunderi</a:t>
            </a:r>
            <a:r>
              <a:rPr lang="en-US" sz="3300" dirty="0" smtClean="0"/>
              <a:t> </a:t>
            </a:r>
            <a:r>
              <a:rPr lang="en-US" sz="3300" dirty="0" err="1" smtClean="0"/>
              <a:t>specifice</a:t>
            </a:r>
            <a:r>
              <a:rPr lang="en-US" sz="3300" dirty="0" smtClean="0"/>
              <a:t> </a:t>
            </a:r>
            <a:r>
              <a:rPr lang="ro-RO" sz="3300" dirty="0" smtClean="0"/>
              <a:t>î</a:t>
            </a:r>
            <a:r>
              <a:rPr lang="en-US" sz="3300" dirty="0" smtClean="0"/>
              <a:t>n </a:t>
            </a:r>
            <a:r>
              <a:rPr lang="en-US" sz="3300" dirty="0" err="1" smtClean="0"/>
              <a:t>domeniul</a:t>
            </a:r>
            <a:r>
              <a:rPr lang="en-US" sz="3300" dirty="0" smtClean="0"/>
              <a:t> </a:t>
            </a:r>
            <a:r>
              <a:rPr lang="ro-RO" sz="3300" dirty="0" smtClean="0"/>
              <a:t>SSM</a:t>
            </a:r>
            <a:r>
              <a:rPr lang="en-US" sz="3300" dirty="0" smtClean="0"/>
              <a:t>, </a:t>
            </a:r>
            <a:r>
              <a:rPr lang="en-US" sz="3300" dirty="0" err="1" smtClean="0"/>
              <a:t>sunt</a:t>
            </a:r>
            <a:r>
              <a:rPr lang="en-US" sz="3300" dirty="0" smtClean="0"/>
              <a:t> </a:t>
            </a:r>
            <a:r>
              <a:rPr lang="en-US" sz="3300" dirty="0" err="1" smtClean="0"/>
              <a:t>aleşi</a:t>
            </a:r>
            <a:r>
              <a:rPr lang="en-US" sz="3300" dirty="0" smtClean="0"/>
              <a:t> de </a:t>
            </a:r>
            <a:r>
              <a:rPr lang="en-US" sz="3300" dirty="0" err="1" smtClean="0"/>
              <a:t>către</a:t>
            </a:r>
            <a:r>
              <a:rPr lang="en-US" sz="3300" dirty="0" smtClean="0"/>
              <a:t> </a:t>
            </a:r>
            <a:r>
              <a:rPr lang="en-US" sz="3300" dirty="0" err="1" smtClean="0"/>
              <a:t>şi</a:t>
            </a:r>
            <a:r>
              <a:rPr lang="en-US" sz="3300" dirty="0" smtClean="0"/>
              <a:t> </a:t>
            </a:r>
            <a:r>
              <a:rPr lang="en-US" sz="3300" b="1" dirty="0" err="1" smtClean="0"/>
              <a:t>dintre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lucrătorii</a:t>
            </a:r>
            <a:r>
              <a:rPr lang="en-US" sz="3300" b="1" dirty="0" smtClean="0"/>
              <a:t> din</a:t>
            </a:r>
            <a:r>
              <a:rPr lang="ro-RO" sz="3300" b="1" dirty="0" smtClean="0"/>
              <a:t> </a:t>
            </a:r>
            <a:r>
              <a:rPr lang="en-US" sz="3300" b="1" dirty="0" err="1" smtClean="0"/>
              <a:t>unitate</a:t>
            </a:r>
            <a:r>
              <a:rPr lang="en-US" sz="3300" dirty="0" smtClean="0"/>
              <a:t>, conform </a:t>
            </a:r>
            <a:r>
              <a:rPr lang="en-US" sz="3300" dirty="0" err="1" smtClean="0"/>
              <a:t>celor</a:t>
            </a:r>
            <a:r>
              <a:rPr lang="en-US" sz="3300" dirty="0" smtClean="0"/>
              <a:t> </a:t>
            </a:r>
            <a:r>
              <a:rPr lang="en-US" sz="3300" dirty="0" err="1" smtClean="0"/>
              <a:t>stabilite</a:t>
            </a:r>
            <a:r>
              <a:rPr lang="en-US" sz="3300" dirty="0" smtClean="0"/>
              <a:t> </a:t>
            </a:r>
            <a:r>
              <a:rPr lang="en-US" sz="3300" dirty="0" err="1" smtClean="0"/>
              <a:t>prin</a:t>
            </a:r>
            <a:r>
              <a:rPr lang="en-US" sz="3300" dirty="0" smtClean="0"/>
              <a:t>,</a:t>
            </a:r>
            <a:r>
              <a:rPr lang="ro-RO" sz="3300" dirty="0" smtClean="0"/>
              <a:t> </a:t>
            </a:r>
            <a:r>
              <a:rPr lang="pt-BR" sz="3300" b="1" dirty="0" smtClean="0"/>
              <a:t>regulamentul intern </a:t>
            </a:r>
            <a:r>
              <a:rPr lang="pt-BR" sz="3300" dirty="0" smtClean="0"/>
              <a:t>sau regulamentul de organizare şi funcţionare.</a:t>
            </a:r>
            <a:endParaRPr lang="ro-RO" sz="33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3300" dirty="0" smtClean="0"/>
              <a:t>     </a:t>
            </a:r>
            <a:r>
              <a:rPr lang="en-US" sz="3300" dirty="0" err="1" smtClean="0"/>
              <a:t>Reprezentanţii</a:t>
            </a:r>
            <a:r>
              <a:rPr lang="en-US" sz="3300" dirty="0" smtClean="0"/>
              <a:t> </a:t>
            </a:r>
            <a:r>
              <a:rPr lang="en-US" sz="3300" dirty="0" err="1" smtClean="0"/>
              <a:t>lucrătorilor</a:t>
            </a:r>
            <a:r>
              <a:rPr lang="en-US" sz="3300" dirty="0" smtClean="0"/>
              <a:t> cu </a:t>
            </a:r>
            <a:r>
              <a:rPr lang="en-US" sz="3300" dirty="0" err="1" smtClean="0"/>
              <a:t>răspunderi</a:t>
            </a:r>
            <a:r>
              <a:rPr lang="en-US" sz="3300" dirty="0" smtClean="0"/>
              <a:t> </a:t>
            </a:r>
            <a:r>
              <a:rPr lang="en-US" sz="3300" dirty="0" err="1" smtClean="0"/>
              <a:t>specifice</a:t>
            </a:r>
            <a:r>
              <a:rPr lang="en-US" sz="3300" dirty="0" smtClean="0"/>
              <a:t> </a:t>
            </a:r>
            <a:r>
              <a:rPr lang="ro-RO" sz="3300" dirty="0" smtClean="0"/>
              <a:t>î</a:t>
            </a:r>
            <a:r>
              <a:rPr lang="en-US" sz="3300" dirty="0" smtClean="0"/>
              <a:t>n </a:t>
            </a:r>
            <a:r>
              <a:rPr lang="en-US" sz="3300" dirty="0" err="1" smtClean="0"/>
              <a:t>domeniul</a:t>
            </a:r>
            <a:r>
              <a:rPr lang="en-US" sz="3300" dirty="0" smtClean="0"/>
              <a:t> </a:t>
            </a:r>
            <a:r>
              <a:rPr lang="en-US" sz="3300" dirty="0" err="1" smtClean="0"/>
              <a:t>securităţii</a:t>
            </a:r>
            <a:r>
              <a:rPr lang="en-US" sz="3300" dirty="0" smtClean="0"/>
              <a:t> </a:t>
            </a:r>
            <a:r>
              <a:rPr lang="en-US" sz="3300" dirty="0" err="1" smtClean="0"/>
              <a:t>şi</a:t>
            </a:r>
            <a:r>
              <a:rPr lang="en-US" sz="3300" dirty="0" smtClean="0"/>
              <a:t> </a:t>
            </a:r>
            <a:r>
              <a:rPr lang="en-US" sz="3300" dirty="0" err="1" smtClean="0"/>
              <a:t>sănătăţii</a:t>
            </a:r>
            <a:r>
              <a:rPr lang="ro-RO" sz="3300" dirty="0" smtClean="0"/>
              <a:t> </a:t>
            </a:r>
            <a:r>
              <a:rPr lang="en-US" sz="3300" dirty="0" err="1" smtClean="0"/>
              <a:t>lucrătorilor</a:t>
            </a:r>
            <a:r>
              <a:rPr lang="en-US" sz="3300" dirty="0" smtClean="0"/>
              <a:t> </a:t>
            </a:r>
            <a:r>
              <a:rPr lang="en-US" sz="3300" dirty="0" err="1" smtClean="0"/>
              <a:t>trebuie</a:t>
            </a:r>
            <a:r>
              <a:rPr lang="en-US" sz="3300" dirty="0" smtClean="0"/>
              <a:t> </a:t>
            </a:r>
            <a:r>
              <a:rPr lang="en-US" sz="3300" dirty="0" err="1" smtClean="0"/>
              <a:t>să</a:t>
            </a:r>
            <a:r>
              <a:rPr lang="en-US" sz="3300" dirty="0" smtClean="0"/>
              <a:t> </a:t>
            </a:r>
            <a:r>
              <a:rPr lang="en-US" sz="3300" dirty="0" err="1" smtClean="0"/>
              <a:t>urmeze</a:t>
            </a:r>
            <a:r>
              <a:rPr lang="en-US" sz="3300" dirty="0" smtClean="0"/>
              <a:t> </a:t>
            </a:r>
            <a:r>
              <a:rPr lang="en-US" sz="3300" b="1" dirty="0" smtClean="0"/>
              <a:t>un program de </a:t>
            </a:r>
            <a:r>
              <a:rPr lang="en-US" sz="3300" b="1" dirty="0" err="1" smtClean="0"/>
              <a:t>pregătire</a:t>
            </a:r>
            <a:r>
              <a:rPr lang="en-US" sz="3300" b="1" dirty="0" smtClean="0"/>
              <a:t> </a:t>
            </a:r>
            <a:r>
              <a:rPr lang="ro-RO" sz="3300" b="1" dirty="0" smtClean="0"/>
              <a:t>î</a:t>
            </a:r>
            <a:r>
              <a:rPr lang="en-US" sz="3300" b="1" dirty="0" smtClean="0"/>
              <a:t>n </a:t>
            </a:r>
            <a:r>
              <a:rPr lang="en-US" sz="3300" b="1" dirty="0" err="1" smtClean="0"/>
              <a:t>domeniul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securităţii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şi</a:t>
            </a:r>
            <a:r>
              <a:rPr lang="en-US" sz="3300" b="1" dirty="0" smtClean="0"/>
              <a:t> </a:t>
            </a:r>
            <a:r>
              <a:rPr lang="ro-RO" sz="3300" b="1" dirty="0" smtClean="0"/>
              <a:t>s</a:t>
            </a:r>
            <a:r>
              <a:rPr lang="en-US" sz="3300" b="1" dirty="0" err="1" smtClean="0"/>
              <a:t>ănătăţii</a:t>
            </a:r>
            <a:r>
              <a:rPr lang="en-US" sz="3300" b="1" dirty="0" smtClean="0"/>
              <a:t> </a:t>
            </a:r>
            <a:r>
              <a:rPr lang="ro-RO" sz="3300" b="1" dirty="0" smtClean="0"/>
              <a:t>î</a:t>
            </a:r>
            <a:r>
              <a:rPr lang="en-US" sz="3300" b="1" dirty="0" smtClean="0"/>
              <a:t>n</a:t>
            </a:r>
            <a:r>
              <a:rPr lang="ro-RO" sz="3300" b="1" dirty="0" smtClean="0"/>
              <a:t> </a:t>
            </a:r>
            <a:r>
              <a:rPr lang="en-US" sz="3300" b="1" dirty="0" err="1" smtClean="0"/>
              <a:t>muncă</a:t>
            </a:r>
            <a:r>
              <a:rPr lang="en-US" sz="3300" b="1" dirty="0" smtClean="0"/>
              <a:t>, cu o </a:t>
            </a:r>
            <a:r>
              <a:rPr lang="en-US" sz="3300" b="1" dirty="0" err="1" smtClean="0"/>
              <a:t>durată</a:t>
            </a:r>
            <a:r>
              <a:rPr lang="en-US" sz="3300" b="1" dirty="0" smtClean="0"/>
              <a:t> de </a:t>
            </a:r>
            <a:r>
              <a:rPr lang="en-US" sz="3300" b="1" dirty="0" err="1" smtClean="0"/>
              <a:t>cel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puţin</a:t>
            </a:r>
            <a:r>
              <a:rPr lang="en-US" sz="3300" b="1" dirty="0" smtClean="0"/>
              <a:t> 40 de ore</a:t>
            </a:r>
            <a:r>
              <a:rPr lang="ro-RO" sz="3300" b="1" dirty="0" smtClean="0"/>
              <a:t>.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1546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97" y="177420"/>
            <a:ext cx="10058400" cy="818866"/>
          </a:xfrm>
        </p:spPr>
        <p:txBody>
          <a:bodyPr/>
          <a:lstStyle/>
          <a:p>
            <a:r>
              <a:rPr lang="ro-RO" dirty="0" smtClean="0"/>
              <a:t>Reprezentanții lucrătorilor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234" y="996287"/>
            <a:ext cx="10702166" cy="5308980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o-RO" sz="3300" dirty="0" smtClean="0"/>
              <a:t>    </a:t>
            </a:r>
            <a:r>
              <a:rPr lang="en-US" sz="3200" dirty="0" err="1" smtClean="0"/>
              <a:t>Numărul</a:t>
            </a:r>
            <a:r>
              <a:rPr lang="en-US" sz="3200" dirty="0" smtClean="0"/>
              <a:t> </a:t>
            </a:r>
            <a:r>
              <a:rPr lang="en-US" sz="3200" dirty="0"/>
              <a:t>minim al </a:t>
            </a:r>
            <a:r>
              <a:rPr lang="en-US" sz="3200" dirty="0" err="1"/>
              <a:t>reprezentanţilor</a:t>
            </a:r>
            <a:r>
              <a:rPr lang="en-US" sz="3200" dirty="0"/>
              <a:t> </a:t>
            </a:r>
            <a:r>
              <a:rPr lang="en-US" sz="3200" dirty="0" err="1"/>
              <a:t>lucrătorilor</a:t>
            </a:r>
            <a:r>
              <a:rPr lang="en-US" sz="3200" dirty="0"/>
              <a:t> </a:t>
            </a:r>
            <a:r>
              <a:rPr lang="ro-RO" sz="3200" dirty="0" smtClean="0"/>
              <a:t>î</a:t>
            </a:r>
            <a:r>
              <a:rPr lang="en-US" sz="3200" dirty="0" smtClean="0"/>
              <a:t>n </a:t>
            </a:r>
            <a:r>
              <a:rPr lang="ro-RO" sz="3200" dirty="0" smtClean="0"/>
              <a:t>CSSM </a:t>
            </a:r>
            <a:r>
              <a:rPr lang="en-US" sz="3200" dirty="0" smtClean="0"/>
              <a:t>se </a:t>
            </a:r>
            <a:r>
              <a:rPr lang="en-US" sz="3200" dirty="0" err="1" smtClean="0"/>
              <a:t>stabileşte</a:t>
            </a:r>
            <a:r>
              <a:rPr lang="ro-RO" sz="3200" dirty="0" smtClean="0"/>
              <a:t> astfel: </a:t>
            </a:r>
          </a:p>
          <a:p>
            <a:pPr marL="274320" lvl="1" indent="0">
              <a:buNone/>
            </a:pPr>
            <a:r>
              <a:rPr lang="ro-RO" sz="3200" dirty="0"/>
              <a:t> </a:t>
            </a:r>
            <a:r>
              <a:rPr lang="ro-RO" sz="3200" dirty="0" smtClean="0"/>
              <a:t>   a) </a:t>
            </a:r>
            <a:r>
              <a:rPr lang="en-US" sz="3200" dirty="0" smtClean="0"/>
              <a:t>de </a:t>
            </a:r>
            <a:r>
              <a:rPr lang="en-US" sz="3200" dirty="0"/>
              <a:t>la 10 la 100 de </a:t>
            </a:r>
            <a:r>
              <a:rPr lang="en-US" sz="3200" dirty="0" err="1"/>
              <a:t>lucrători</a:t>
            </a:r>
            <a:r>
              <a:rPr lang="en-US" sz="3200" dirty="0"/>
              <a:t> - 2 </a:t>
            </a:r>
            <a:r>
              <a:rPr lang="en-US" sz="3200" dirty="0" err="1" smtClean="0"/>
              <a:t>reprezentanţi</a:t>
            </a:r>
            <a:r>
              <a:rPr lang="en-US" sz="3200" dirty="0" smtClean="0"/>
              <a:t>;</a:t>
            </a:r>
            <a:endParaRPr lang="ro-RO" sz="3200" dirty="0" smtClean="0"/>
          </a:p>
          <a:p>
            <a:pPr marL="274320" lvl="1" indent="0">
              <a:buNone/>
            </a:pPr>
            <a:r>
              <a:rPr lang="ro-RO" sz="3200" dirty="0" smtClean="0"/>
              <a:t>    </a:t>
            </a:r>
            <a:r>
              <a:rPr lang="en-US" sz="3200" dirty="0" smtClean="0"/>
              <a:t>b</a:t>
            </a:r>
            <a:r>
              <a:rPr lang="en-US" sz="3200" dirty="0"/>
              <a:t>) de la 101 la 500 de </a:t>
            </a:r>
            <a:r>
              <a:rPr lang="en-US" sz="3200" dirty="0" err="1"/>
              <a:t>lucrători</a:t>
            </a:r>
            <a:r>
              <a:rPr lang="en-US" sz="3200" dirty="0"/>
              <a:t> - 3 </a:t>
            </a:r>
            <a:r>
              <a:rPr lang="en-US" sz="3200" dirty="0" err="1"/>
              <a:t>reprezentanţi</a:t>
            </a:r>
            <a:r>
              <a:rPr lang="en-US" sz="3200" dirty="0" smtClean="0"/>
              <a:t>;</a:t>
            </a:r>
            <a:endParaRPr lang="ro-RO" sz="3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3200" dirty="0" smtClean="0"/>
              <a:t>    </a:t>
            </a:r>
            <a:r>
              <a:rPr lang="en-US" sz="3200" dirty="0" err="1" smtClean="0"/>
              <a:t>Reprezentanţii</a:t>
            </a:r>
            <a:r>
              <a:rPr lang="en-US" sz="3200" dirty="0" smtClean="0"/>
              <a:t> </a:t>
            </a:r>
            <a:r>
              <a:rPr lang="en-US" sz="3200" dirty="0" err="1"/>
              <a:t>lucrătorilor</a:t>
            </a:r>
            <a:r>
              <a:rPr lang="en-US" sz="3200" dirty="0"/>
              <a:t> </a:t>
            </a:r>
            <a:r>
              <a:rPr lang="ro-RO" sz="3200" dirty="0" smtClean="0"/>
              <a:t>î</a:t>
            </a:r>
            <a:r>
              <a:rPr lang="en-US" sz="3200" dirty="0" smtClean="0"/>
              <a:t>n </a:t>
            </a:r>
            <a:r>
              <a:rPr lang="en-US" sz="3200" dirty="0" err="1"/>
              <a:t>comitetul</a:t>
            </a:r>
            <a:r>
              <a:rPr lang="en-US" sz="3200" dirty="0"/>
              <a:t> </a:t>
            </a:r>
            <a:r>
              <a:rPr lang="en-US" sz="3200" dirty="0" smtClean="0"/>
              <a:t>de</a:t>
            </a:r>
            <a:r>
              <a:rPr lang="ro-RO" sz="3200" dirty="0"/>
              <a:t> </a:t>
            </a:r>
            <a:r>
              <a:rPr lang="en-US" sz="3200" dirty="0" err="1" smtClean="0"/>
              <a:t>securitate</a:t>
            </a:r>
            <a:r>
              <a:rPr lang="en-US" sz="3200" dirty="0" smtClean="0"/>
              <a:t> </a:t>
            </a:r>
            <a:r>
              <a:rPr lang="en-US" sz="3200" dirty="0" err="1"/>
              <a:t>şi</a:t>
            </a:r>
            <a:r>
              <a:rPr lang="en-US" sz="3200" dirty="0"/>
              <a:t> </a:t>
            </a:r>
            <a:r>
              <a:rPr lang="en-US" sz="3200" dirty="0" err="1"/>
              <a:t>sănătate</a:t>
            </a:r>
            <a:r>
              <a:rPr lang="en-US" sz="3200" dirty="0"/>
              <a:t> </a:t>
            </a:r>
            <a:r>
              <a:rPr lang="ro-RO" sz="3200" dirty="0"/>
              <a:t>î</a:t>
            </a:r>
            <a:r>
              <a:rPr lang="en-US" sz="3200" dirty="0" smtClean="0"/>
              <a:t>n </a:t>
            </a:r>
            <a:r>
              <a:rPr lang="en-US" sz="3200" dirty="0" err="1"/>
              <a:t>muncă</a:t>
            </a:r>
            <a:r>
              <a:rPr lang="en-US" sz="3200" dirty="0"/>
              <a:t> </a:t>
            </a:r>
            <a:r>
              <a:rPr lang="en-US" sz="3200" dirty="0" err="1"/>
              <a:t>vor</a:t>
            </a:r>
            <a:r>
              <a:rPr lang="en-US" sz="3200" dirty="0"/>
              <a:t> fi </a:t>
            </a:r>
            <a:r>
              <a:rPr lang="en-US" sz="3200" dirty="0" err="1"/>
              <a:t>aleşi</a:t>
            </a:r>
            <a:r>
              <a:rPr lang="en-US" sz="3200" dirty="0"/>
              <a:t> </a:t>
            </a:r>
            <a:r>
              <a:rPr lang="en-US" sz="3200" dirty="0" err="1" smtClean="0"/>
              <a:t>pe</a:t>
            </a:r>
            <a:r>
              <a:rPr lang="ro-RO" sz="3200" dirty="0" smtClean="0"/>
              <a:t> </a:t>
            </a:r>
            <a:r>
              <a:rPr lang="pt-BR" sz="3200" dirty="0" smtClean="0"/>
              <a:t>o </a:t>
            </a:r>
            <a:r>
              <a:rPr lang="pt-BR" sz="3200" b="1" dirty="0"/>
              <a:t>perioadă de 2 ani</a:t>
            </a:r>
            <a:r>
              <a:rPr lang="pt-BR" sz="3200" b="1" dirty="0" smtClean="0"/>
              <a:t>.</a:t>
            </a:r>
            <a:endParaRPr lang="ro-RO" sz="3200" b="1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3200" dirty="0" smtClean="0"/>
              <a:t>   </a:t>
            </a:r>
            <a:r>
              <a:rPr lang="en-US" sz="3200" dirty="0" err="1" smtClean="0"/>
              <a:t>Angajatorul</a:t>
            </a:r>
            <a:r>
              <a:rPr lang="en-US" sz="3200" dirty="0" smtClean="0"/>
              <a:t> </a:t>
            </a:r>
            <a:r>
              <a:rPr lang="en-US" sz="3200" dirty="0"/>
              <a:t>are </a:t>
            </a:r>
            <a:r>
              <a:rPr lang="en-US" sz="3200" dirty="0" err="1"/>
              <a:t>obligaţia</a:t>
            </a:r>
            <a:r>
              <a:rPr lang="en-US" sz="3200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acorde</a:t>
            </a:r>
            <a:r>
              <a:rPr lang="en-US" sz="3200" dirty="0"/>
              <a:t> </a:t>
            </a:r>
            <a:r>
              <a:rPr lang="en-US" sz="3200" dirty="0" err="1"/>
              <a:t>fiecărui</a:t>
            </a:r>
            <a:r>
              <a:rPr lang="en-US" sz="3200" dirty="0"/>
              <a:t> </a:t>
            </a:r>
            <a:r>
              <a:rPr lang="en-US" sz="3200" dirty="0" err="1"/>
              <a:t>reprezentant</a:t>
            </a:r>
            <a:r>
              <a:rPr lang="en-US" sz="3200" dirty="0"/>
              <a:t> al </a:t>
            </a:r>
            <a:r>
              <a:rPr lang="en-US" sz="3200" dirty="0" err="1"/>
              <a:t>lucrătorilor</a:t>
            </a:r>
            <a:r>
              <a:rPr lang="en-US" sz="3200" dirty="0"/>
              <a:t> </a:t>
            </a:r>
            <a:r>
              <a:rPr lang="ro-RO" sz="3200" dirty="0" smtClean="0"/>
              <a:t>î</a:t>
            </a:r>
            <a:r>
              <a:rPr lang="en-US" sz="3200" dirty="0" smtClean="0"/>
              <a:t>n </a:t>
            </a:r>
            <a:r>
              <a:rPr lang="en-US" sz="3200" dirty="0" err="1"/>
              <a:t>comitetele</a:t>
            </a:r>
            <a:r>
              <a:rPr lang="en-US" sz="3200" dirty="0"/>
              <a:t> </a:t>
            </a:r>
            <a:r>
              <a:rPr lang="en-US" sz="3200" dirty="0" smtClean="0"/>
              <a:t>de</a:t>
            </a:r>
            <a:r>
              <a:rPr lang="ro-RO" sz="3200" dirty="0" smtClean="0"/>
              <a:t> </a:t>
            </a:r>
            <a:r>
              <a:rPr lang="en-US" sz="3200" dirty="0" err="1" smtClean="0"/>
              <a:t>securitate</a:t>
            </a:r>
            <a:r>
              <a:rPr lang="en-US" sz="3200" dirty="0" smtClean="0"/>
              <a:t> </a:t>
            </a:r>
            <a:r>
              <a:rPr lang="en-US" sz="3200" dirty="0" err="1"/>
              <a:t>şi</a:t>
            </a:r>
            <a:r>
              <a:rPr lang="en-US" sz="3200" dirty="0"/>
              <a:t> </a:t>
            </a:r>
            <a:r>
              <a:rPr lang="en-US" sz="3200" dirty="0" err="1"/>
              <a:t>sănătate</a:t>
            </a:r>
            <a:r>
              <a:rPr lang="en-US" sz="3200" dirty="0"/>
              <a:t> </a:t>
            </a:r>
            <a:r>
              <a:rPr lang="ro-RO" sz="3200" dirty="0" smtClean="0"/>
              <a:t>î</a:t>
            </a:r>
            <a:r>
              <a:rPr lang="en-US" sz="3200" dirty="0" smtClean="0"/>
              <a:t>n </a:t>
            </a:r>
            <a:r>
              <a:rPr lang="en-US" sz="3200" dirty="0" err="1"/>
              <a:t>muncă</a:t>
            </a:r>
            <a:r>
              <a:rPr lang="en-US" sz="3200" dirty="0"/>
              <a:t> </a:t>
            </a:r>
            <a:r>
              <a:rPr lang="en-US" sz="3200" dirty="0" err="1"/>
              <a:t>timpul</a:t>
            </a:r>
            <a:r>
              <a:rPr lang="en-US" sz="3200" dirty="0"/>
              <a:t> </a:t>
            </a:r>
            <a:r>
              <a:rPr lang="en-US" sz="3200" dirty="0" err="1"/>
              <a:t>necesar</a:t>
            </a:r>
            <a:r>
              <a:rPr lang="en-US" sz="3200" dirty="0"/>
              <a:t> </a:t>
            </a:r>
            <a:r>
              <a:rPr lang="en-US" sz="3200" dirty="0" err="1"/>
              <a:t>exercitării</a:t>
            </a:r>
            <a:r>
              <a:rPr lang="en-US" sz="3200" dirty="0"/>
              <a:t> </a:t>
            </a:r>
            <a:r>
              <a:rPr lang="en-US" sz="3200" dirty="0" err="1"/>
              <a:t>atribuţiilor</a:t>
            </a:r>
            <a:r>
              <a:rPr lang="en-US" sz="3200" dirty="0"/>
              <a:t> </a:t>
            </a:r>
            <a:r>
              <a:rPr lang="en-US" sz="3200" dirty="0" err="1" smtClean="0"/>
              <a:t>specifice</a:t>
            </a:r>
            <a:r>
              <a:rPr lang="ro-RO" sz="3200" dirty="0" smtClean="0"/>
              <a:t>: </a:t>
            </a:r>
            <a:r>
              <a:rPr lang="ro-RO" sz="3200" b="1" dirty="0" smtClean="0"/>
              <a:t>5 ore până la 300 de angajați</a:t>
            </a:r>
            <a:r>
              <a:rPr lang="ro-RO" sz="3200" dirty="0" smtClean="0"/>
              <a:t>.</a:t>
            </a:r>
          </a:p>
          <a:p>
            <a:pPr marL="274320" lvl="1" indent="0">
              <a:buNone/>
            </a:pPr>
            <a:endParaRPr lang="it-IT" sz="3300" dirty="0"/>
          </a:p>
        </p:txBody>
      </p:sp>
    </p:spTree>
    <p:extLst>
      <p:ext uri="{BB962C8B-B14F-4D97-AF65-F5344CB8AC3E}">
        <p14:creationId xmlns:p14="http://schemas.microsoft.com/office/powerpoint/2010/main" val="8581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30" y="511365"/>
            <a:ext cx="10772775" cy="105226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Activitățile desfășurate de reprezentanții lucrătorilor: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876569"/>
            <a:ext cx="10763249" cy="3282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a</a:t>
            </a:r>
            <a:r>
              <a:rPr lang="en-US" sz="3300" dirty="0"/>
              <a:t>) </a:t>
            </a:r>
            <a:r>
              <a:rPr lang="en-US" sz="3300" b="1" dirty="0" err="1"/>
              <a:t>colaborează</a:t>
            </a:r>
            <a:r>
              <a:rPr lang="en-US" sz="3300" b="1" dirty="0"/>
              <a:t> cu </a:t>
            </a:r>
            <a:r>
              <a:rPr lang="en-US" sz="3300" b="1" dirty="0" err="1"/>
              <a:t>angajatorul</a:t>
            </a:r>
            <a:r>
              <a:rPr lang="en-US" sz="3300" b="1" dirty="0"/>
              <a:t> </a:t>
            </a:r>
            <a:r>
              <a:rPr lang="en-US" sz="3300" dirty="0" err="1"/>
              <a:t>pentru</a:t>
            </a:r>
            <a:r>
              <a:rPr lang="en-US" sz="3300" dirty="0"/>
              <a:t> </a:t>
            </a:r>
            <a:r>
              <a:rPr lang="ro-RO" sz="3300" dirty="0" smtClean="0"/>
              <a:t>î</a:t>
            </a:r>
            <a:r>
              <a:rPr lang="en-US" sz="3300" dirty="0" err="1" smtClean="0"/>
              <a:t>mbunătăţirea</a:t>
            </a:r>
            <a:r>
              <a:rPr lang="en-US" sz="3300" dirty="0" smtClean="0"/>
              <a:t> </a:t>
            </a:r>
            <a:r>
              <a:rPr lang="en-US" sz="3300" dirty="0" err="1"/>
              <a:t>condiţiilor</a:t>
            </a:r>
            <a:r>
              <a:rPr lang="en-US" sz="3300" dirty="0"/>
              <a:t> de </a:t>
            </a:r>
            <a:r>
              <a:rPr lang="en-US" sz="3300" dirty="0" err="1"/>
              <a:t>securitate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sănătate</a:t>
            </a:r>
            <a:r>
              <a:rPr lang="en-US" sz="3300" dirty="0"/>
              <a:t> </a:t>
            </a:r>
            <a:r>
              <a:rPr lang="en-US" sz="3300" dirty="0" smtClean="0"/>
              <a:t>in</a:t>
            </a:r>
            <a:r>
              <a:rPr lang="ro-RO" sz="3300" dirty="0" smtClean="0"/>
              <a:t> </a:t>
            </a:r>
            <a:r>
              <a:rPr lang="en-US" sz="3300" dirty="0" err="1" smtClean="0"/>
              <a:t>muncă</a:t>
            </a:r>
            <a:r>
              <a:rPr lang="en-US" sz="3300" dirty="0"/>
              <a:t>;</a:t>
            </a:r>
          </a:p>
          <a:p>
            <a:pPr marL="0" indent="0">
              <a:buNone/>
            </a:pPr>
            <a:r>
              <a:rPr lang="en-US" sz="3300" dirty="0"/>
              <a:t>b) </a:t>
            </a:r>
            <a:r>
              <a:rPr lang="ro-RO" sz="3300" b="1" dirty="0" err="1"/>
              <a:t>î</a:t>
            </a:r>
            <a:r>
              <a:rPr lang="en-US" sz="3300" b="1" dirty="0" err="1" smtClean="0"/>
              <a:t>nsoţesc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echipa</a:t>
            </a:r>
            <a:r>
              <a:rPr lang="ro-RO" sz="3300" b="1" dirty="0" smtClean="0"/>
              <a:t> </a:t>
            </a:r>
            <a:r>
              <a:rPr lang="en-US" sz="3300" dirty="0" smtClean="0"/>
              <a:t>care </a:t>
            </a:r>
            <a:r>
              <a:rPr lang="en-US" sz="3300" dirty="0" err="1"/>
              <a:t>efectuează</a:t>
            </a:r>
            <a:r>
              <a:rPr lang="en-US" sz="3300" dirty="0"/>
              <a:t> </a:t>
            </a:r>
            <a:r>
              <a:rPr lang="en-US" sz="3300" dirty="0" err="1"/>
              <a:t>evaluarea</a:t>
            </a:r>
            <a:r>
              <a:rPr lang="en-US" sz="3300" dirty="0"/>
              <a:t> </a:t>
            </a:r>
            <a:r>
              <a:rPr lang="en-US" sz="3300" dirty="0" err="1"/>
              <a:t>riscurilor</a:t>
            </a:r>
            <a:r>
              <a:rPr lang="en-US" sz="3300" dirty="0"/>
              <a:t>;</a:t>
            </a:r>
          </a:p>
          <a:p>
            <a:pPr marL="0" indent="0">
              <a:buNone/>
            </a:pPr>
            <a:r>
              <a:rPr lang="en-US" sz="3300" dirty="0"/>
              <a:t>c) </a:t>
            </a:r>
            <a:r>
              <a:rPr lang="en-US" sz="3300" b="1" dirty="0" err="1"/>
              <a:t>ajută</a:t>
            </a:r>
            <a:r>
              <a:rPr lang="en-US" sz="3300" b="1" dirty="0"/>
              <a:t> </a:t>
            </a:r>
            <a:r>
              <a:rPr lang="en-US" sz="3300" b="1" dirty="0" err="1"/>
              <a:t>lucrătorii</a:t>
            </a:r>
            <a:r>
              <a:rPr lang="en-US" sz="3300" b="1" dirty="0"/>
              <a:t> </a:t>
            </a:r>
            <a:r>
              <a:rPr lang="en-US" sz="3300" b="1" dirty="0" err="1"/>
              <a:t>să</a:t>
            </a:r>
            <a:r>
              <a:rPr lang="en-US" sz="3300" b="1" dirty="0"/>
              <a:t> </a:t>
            </a:r>
            <a:r>
              <a:rPr lang="en-US" sz="3300" b="1" dirty="0" err="1"/>
              <a:t>conştientizeze</a:t>
            </a:r>
            <a:r>
              <a:rPr lang="en-US" sz="3300" b="1" dirty="0"/>
              <a:t> </a:t>
            </a:r>
            <a:r>
              <a:rPr lang="en-US" sz="3300" u="sng" dirty="0" err="1"/>
              <a:t>necesitatea</a:t>
            </a:r>
            <a:r>
              <a:rPr lang="en-US" sz="3300" u="sng" dirty="0"/>
              <a:t> </a:t>
            </a:r>
            <a:r>
              <a:rPr lang="en-US" sz="3300" u="sng" dirty="0" err="1"/>
              <a:t>aplicării</a:t>
            </a:r>
            <a:r>
              <a:rPr lang="en-US" sz="3300" u="sng" dirty="0"/>
              <a:t> </a:t>
            </a:r>
            <a:r>
              <a:rPr lang="en-US" sz="3300" u="sng" dirty="0" err="1"/>
              <a:t>măsurilor</a:t>
            </a:r>
            <a:r>
              <a:rPr lang="en-US" sz="3300" u="sng" dirty="0"/>
              <a:t> de </a:t>
            </a:r>
            <a:r>
              <a:rPr lang="en-US" sz="3300" u="sng" dirty="0" err="1"/>
              <a:t>securitate</a:t>
            </a:r>
            <a:r>
              <a:rPr lang="en-US" sz="3300" u="sng" dirty="0"/>
              <a:t> </a:t>
            </a:r>
            <a:r>
              <a:rPr lang="en-US" sz="3300" u="sng" dirty="0" err="1"/>
              <a:t>şi</a:t>
            </a:r>
            <a:r>
              <a:rPr lang="en-US" sz="3300" u="sng" dirty="0"/>
              <a:t> </a:t>
            </a:r>
            <a:r>
              <a:rPr lang="en-US" sz="3300" u="sng" dirty="0" err="1" smtClean="0"/>
              <a:t>sănătate</a:t>
            </a:r>
            <a:r>
              <a:rPr lang="ro-RO" sz="3300" u="sng" dirty="0" smtClean="0"/>
              <a:t> </a:t>
            </a:r>
            <a:r>
              <a:rPr lang="ro-RO" sz="3300" dirty="0" smtClean="0"/>
              <a:t>î</a:t>
            </a:r>
            <a:r>
              <a:rPr lang="en-US" sz="3300" dirty="0" smtClean="0"/>
              <a:t>n </a:t>
            </a:r>
            <a:r>
              <a:rPr lang="en-US" sz="3300" dirty="0" err="1"/>
              <a:t>muncă</a:t>
            </a:r>
            <a:r>
              <a:rPr lang="en-US" sz="3300" dirty="0"/>
              <a:t>;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66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368490"/>
            <a:ext cx="10772775" cy="105226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Activitățile desfășurate de reprezentanții lucrătorilor: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589965"/>
            <a:ext cx="10753725" cy="526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d</a:t>
            </a:r>
            <a:r>
              <a:rPr lang="en-US" sz="3300" dirty="0"/>
              <a:t>) </a:t>
            </a:r>
            <a:r>
              <a:rPr lang="en-US" sz="3300" b="1" dirty="0" err="1"/>
              <a:t>aduc</a:t>
            </a:r>
            <a:r>
              <a:rPr lang="en-US" sz="3300" b="1" dirty="0"/>
              <a:t> la </a:t>
            </a:r>
            <a:r>
              <a:rPr lang="en-US" sz="3300" b="1" dirty="0" err="1"/>
              <a:t>cunoştinţă</a:t>
            </a:r>
            <a:r>
              <a:rPr lang="en-US" sz="3300" b="1" dirty="0"/>
              <a:t> </a:t>
            </a:r>
            <a:r>
              <a:rPr lang="en-US" sz="3300" dirty="0" err="1"/>
              <a:t>angajatorului</a:t>
            </a:r>
            <a:r>
              <a:rPr lang="en-US" sz="3300" dirty="0"/>
              <a:t> </a:t>
            </a:r>
            <a:r>
              <a:rPr lang="en-US" sz="3300" dirty="0" err="1"/>
              <a:t>sau</a:t>
            </a:r>
            <a:r>
              <a:rPr lang="en-US" sz="3300" dirty="0"/>
              <a:t> </a:t>
            </a:r>
            <a:r>
              <a:rPr lang="en-US" sz="3300" dirty="0" err="1"/>
              <a:t>comitetului</a:t>
            </a:r>
            <a:r>
              <a:rPr lang="en-US" sz="3300" dirty="0"/>
              <a:t> de </a:t>
            </a:r>
            <a:r>
              <a:rPr lang="en-US" sz="3300" dirty="0" err="1"/>
              <a:t>securitate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sănătate</a:t>
            </a:r>
            <a:r>
              <a:rPr lang="en-US" sz="3300" dirty="0"/>
              <a:t> </a:t>
            </a:r>
            <a:r>
              <a:rPr lang="ro-RO" sz="3300" dirty="0" smtClean="0"/>
              <a:t>î</a:t>
            </a:r>
            <a:r>
              <a:rPr lang="en-US" sz="3300" dirty="0" smtClean="0"/>
              <a:t>n </a:t>
            </a:r>
            <a:r>
              <a:rPr lang="en-US" sz="3300" dirty="0" err="1" smtClean="0"/>
              <a:t>muncă</a:t>
            </a:r>
            <a:r>
              <a:rPr lang="ro-RO" sz="3300" dirty="0" smtClean="0"/>
              <a:t> </a:t>
            </a:r>
            <a:r>
              <a:rPr lang="en-US" sz="3300" u="sng" dirty="0" err="1" smtClean="0"/>
              <a:t>propunerile</a:t>
            </a:r>
            <a:r>
              <a:rPr lang="en-US" sz="3300" u="sng" dirty="0" smtClean="0"/>
              <a:t> </a:t>
            </a:r>
            <a:r>
              <a:rPr lang="en-US" sz="3300" u="sng" dirty="0" err="1"/>
              <a:t>lucrătorilor</a:t>
            </a:r>
            <a:r>
              <a:rPr lang="en-US" sz="3300" u="sng" dirty="0"/>
              <a:t> </a:t>
            </a:r>
            <a:r>
              <a:rPr lang="en-US" sz="3300" u="sng" dirty="0" err="1"/>
              <a:t>referitoare</a:t>
            </a:r>
            <a:r>
              <a:rPr lang="en-US" sz="3300" dirty="0"/>
              <a:t> la </a:t>
            </a:r>
            <a:r>
              <a:rPr lang="ro-RO" sz="3300" dirty="0" err="1"/>
              <a:t>î</a:t>
            </a:r>
            <a:r>
              <a:rPr lang="en-US" sz="3300" dirty="0" err="1" smtClean="0"/>
              <a:t>mbunătăţirea</a:t>
            </a:r>
            <a:r>
              <a:rPr lang="en-US" sz="3300" dirty="0" smtClean="0"/>
              <a:t> </a:t>
            </a:r>
            <a:r>
              <a:rPr lang="en-US" sz="3300" dirty="0" err="1"/>
              <a:t>condiţiilor</a:t>
            </a:r>
            <a:r>
              <a:rPr lang="en-US" sz="3300" dirty="0"/>
              <a:t> de </a:t>
            </a:r>
            <a:r>
              <a:rPr lang="en-US" sz="3300" dirty="0" err="1"/>
              <a:t>muncă</a:t>
            </a:r>
            <a:r>
              <a:rPr lang="en-US" sz="3300" dirty="0" smtClean="0"/>
              <a:t>;</a:t>
            </a:r>
            <a:endParaRPr lang="ro-RO" sz="3300" dirty="0" smtClean="0"/>
          </a:p>
          <a:p>
            <a:pPr marL="0" indent="0">
              <a:buNone/>
            </a:pPr>
            <a:r>
              <a:rPr lang="en-US" sz="3300" dirty="0"/>
              <a:t>e) </a:t>
            </a:r>
            <a:r>
              <a:rPr lang="en-US" sz="3300" b="1" dirty="0" err="1"/>
              <a:t>urmăresc</a:t>
            </a:r>
            <a:r>
              <a:rPr lang="en-US" sz="3300" b="1" dirty="0"/>
              <a:t> </a:t>
            </a:r>
            <a:r>
              <a:rPr lang="en-US" sz="3300" b="1" dirty="0" err="1"/>
              <a:t>realizarea</a:t>
            </a:r>
            <a:r>
              <a:rPr lang="en-US" sz="3300" b="1" dirty="0"/>
              <a:t> </a:t>
            </a:r>
            <a:r>
              <a:rPr lang="en-US" sz="3300" b="1" dirty="0" err="1"/>
              <a:t>măsurilor</a:t>
            </a:r>
            <a:r>
              <a:rPr lang="en-US" sz="3300" b="1" dirty="0"/>
              <a:t> </a:t>
            </a:r>
            <a:r>
              <a:rPr lang="en-US" sz="3300" dirty="0"/>
              <a:t>din </a:t>
            </a:r>
            <a:r>
              <a:rPr lang="en-US" sz="3300" dirty="0" err="1"/>
              <a:t>planul</a:t>
            </a:r>
            <a:r>
              <a:rPr lang="en-US" sz="3300" dirty="0"/>
              <a:t> de </a:t>
            </a:r>
            <a:r>
              <a:rPr lang="en-US" sz="3300" dirty="0" err="1"/>
              <a:t>prevenire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protecţie</a:t>
            </a:r>
            <a:r>
              <a:rPr lang="en-US" sz="3300" dirty="0" smtClean="0"/>
              <a:t>;</a:t>
            </a:r>
            <a:endParaRPr lang="ro-RO" sz="3300" dirty="0" smtClean="0"/>
          </a:p>
          <a:p>
            <a:pPr marL="0" indent="0">
              <a:buNone/>
            </a:pPr>
            <a:r>
              <a:rPr lang="it-IT" sz="3300" dirty="0" smtClean="0"/>
              <a:t>f</a:t>
            </a:r>
            <a:r>
              <a:rPr lang="it-IT" sz="3300" dirty="0"/>
              <a:t>) </a:t>
            </a:r>
            <a:r>
              <a:rPr lang="it-IT" sz="3300" b="1" dirty="0"/>
              <a:t>informează autorităţile competente </a:t>
            </a:r>
            <a:r>
              <a:rPr lang="it-IT" sz="3300" dirty="0"/>
              <a:t>asupra nerespectării prevederilor legale </a:t>
            </a:r>
            <a:r>
              <a:rPr lang="ro-RO" sz="3300" dirty="0" smtClean="0"/>
              <a:t>î</a:t>
            </a:r>
            <a:r>
              <a:rPr lang="it-IT" sz="3300" dirty="0" smtClean="0"/>
              <a:t>n </a:t>
            </a:r>
            <a:r>
              <a:rPr lang="it-IT" sz="3300" dirty="0"/>
              <a:t>domeniul</a:t>
            </a:r>
            <a:r>
              <a:rPr lang="ro-RO" sz="3300" dirty="0"/>
              <a:t> </a:t>
            </a:r>
            <a:r>
              <a:rPr lang="en-US" sz="3300" dirty="0" err="1"/>
              <a:t>securităţii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sănătăţii</a:t>
            </a:r>
            <a:r>
              <a:rPr lang="en-US" sz="3300" dirty="0"/>
              <a:t> in </a:t>
            </a:r>
            <a:r>
              <a:rPr lang="en-US" sz="3300" dirty="0" err="1"/>
              <a:t>muncă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21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4" y="232010"/>
            <a:ext cx="10772775" cy="764275"/>
          </a:xfrm>
        </p:spPr>
        <p:txBody>
          <a:bodyPr/>
          <a:lstStyle/>
          <a:p>
            <a:r>
              <a:rPr lang="ro-RO" dirty="0" smtClean="0"/>
              <a:t>Funcționarea 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996285"/>
            <a:ext cx="10528538" cy="5650175"/>
          </a:xfrm>
        </p:spPr>
        <p:txBody>
          <a:bodyPr>
            <a:no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 smtClean="0"/>
              <a:t>  </a:t>
            </a:r>
            <a:r>
              <a:rPr lang="en-US" sz="2800" dirty="0" err="1" smtClean="0"/>
              <a:t>Comitetul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securitate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sănătate</a:t>
            </a:r>
            <a:r>
              <a:rPr lang="en-US" sz="2800" dirty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</a:t>
            </a:r>
            <a:r>
              <a:rPr lang="en-US" sz="2800" dirty="0" err="1"/>
              <a:t>muncă</a:t>
            </a:r>
            <a:r>
              <a:rPr lang="en-US" sz="2800" dirty="0"/>
              <a:t> </a:t>
            </a:r>
            <a:r>
              <a:rPr lang="en-US" sz="2800" dirty="0" err="1"/>
              <a:t>funcţionează</a:t>
            </a:r>
            <a:r>
              <a:rPr lang="en-US" sz="2800" dirty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</a:t>
            </a:r>
            <a:r>
              <a:rPr lang="en-US" sz="2800" b="1" dirty="0" err="1"/>
              <a:t>baza</a:t>
            </a:r>
            <a:r>
              <a:rPr lang="en-US" sz="2800" b="1" dirty="0"/>
              <a:t> </a:t>
            </a:r>
            <a:r>
              <a:rPr lang="en-US" sz="2800" b="1" dirty="0" err="1"/>
              <a:t>regulamentului</a:t>
            </a:r>
            <a:r>
              <a:rPr lang="en-US" sz="2800" b="1" dirty="0"/>
              <a:t> </a:t>
            </a:r>
            <a:r>
              <a:rPr lang="en-US" sz="2800" b="1" dirty="0" smtClean="0"/>
              <a:t>de</a:t>
            </a:r>
            <a:r>
              <a:rPr lang="ro-RO" sz="2800" b="1" dirty="0" smtClean="0"/>
              <a:t> </a:t>
            </a:r>
            <a:r>
              <a:rPr lang="en-US" sz="2800" b="1" dirty="0" err="1" smtClean="0"/>
              <a:t>funcţionare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propriu</a:t>
            </a:r>
            <a:r>
              <a:rPr lang="ro-RO" sz="2800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 smtClean="0"/>
              <a:t>   </a:t>
            </a:r>
            <a:r>
              <a:rPr lang="en-US" sz="2800" b="1" dirty="0" err="1" smtClean="0"/>
              <a:t>Angajatorul</a:t>
            </a:r>
            <a:r>
              <a:rPr lang="en-US" sz="2800" dirty="0" smtClean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reprezentantul</a:t>
            </a:r>
            <a:r>
              <a:rPr lang="en-US" sz="2800" dirty="0"/>
              <a:t> </a:t>
            </a:r>
            <a:r>
              <a:rPr lang="en-US" sz="2800" dirty="0" err="1"/>
              <a:t>său</a:t>
            </a:r>
            <a:r>
              <a:rPr lang="en-US" sz="2800" dirty="0"/>
              <a:t> legal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b="1" dirty="0" err="1"/>
              <a:t>preşedintele</a:t>
            </a:r>
            <a:r>
              <a:rPr lang="en-US" sz="2800" dirty="0"/>
              <a:t> </a:t>
            </a:r>
            <a:r>
              <a:rPr lang="en-US" sz="2800" dirty="0" err="1"/>
              <a:t>comitetului</a:t>
            </a:r>
            <a:r>
              <a:rPr lang="en-US" sz="2800" dirty="0"/>
              <a:t> de </a:t>
            </a:r>
            <a:r>
              <a:rPr lang="en-US" sz="2800" dirty="0" err="1"/>
              <a:t>securitate</a:t>
            </a:r>
            <a:r>
              <a:rPr lang="en-US" sz="2800" dirty="0"/>
              <a:t> </a:t>
            </a:r>
            <a:r>
              <a:rPr lang="en-US" sz="2800" dirty="0" err="1" smtClean="0"/>
              <a:t>şi</a:t>
            </a:r>
            <a:r>
              <a:rPr lang="ro-RO" sz="2800" dirty="0" smtClean="0"/>
              <a:t> </a:t>
            </a:r>
            <a:r>
              <a:rPr lang="en-US" sz="2800" dirty="0" err="1" smtClean="0"/>
              <a:t>sănătate</a:t>
            </a:r>
            <a:r>
              <a:rPr lang="en-US" sz="2800" dirty="0" smtClean="0"/>
              <a:t> </a:t>
            </a:r>
            <a:r>
              <a:rPr lang="ro-RO" sz="2800" dirty="0"/>
              <a:t>î</a:t>
            </a:r>
            <a:r>
              <a:rPr lang="en-US" sz="2800" dirty="0" smtClean="0"/>
              <a:t>n </a:t>
            </a:r>
            <a:r>
              <a:rPr lang="en-US" sz="2800" dirty="0" err="1"/>
              <a:t>muncă</a:t>
            </a:r>
            <a:r>
              <a:rPr lang="en-US" sz="2800" dirty="0" smtClean="0"/>
              <a:t>.</a:t>
            </a:r>
            <a:endParaRPr lang="ro-RO" sz="28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/>
              <a:t> </a:t>
            </a:r>
            <a:r>
              <a:rPr lang="ro-RO" sz="2800" dirty="0" smtClean="0"/>
              <a:t>  </a:t>
            </a:r>
            <a:r>
              <a:rPr lang="en-US" sz="2800" b="1" dirty="0" err="1"/>
              <a:t>Lucrătorul</a:t>
            </a:r>
            <a:r>
              <a:rPr lang="en-US" sz="2800" b="1" dirty="0"/>
              <a:t> </a:t>
            </a:r>
            <a:r>
              <a:rPr lang="en-US" sz="2800" b="1" dirty="0" err="1"/>
              <a:t>desemnat</a:t>
            </a:r>
            <a:r>
              <a:rPr lang="en-US" sz="2800" b="1" dirty="0"/>
              <a:t> </a:t>
            </a:r>
            <a:r>
              <a:rPr lang="ro-RO" sz="2800" dirty="0" smtClean="0"/>
              <a:t>e</a:t>
            </a:r>
            <a:r>
              <a:rPr lang="en-US" sz="2800" dirty="0" err="1" smtClean="0"/>
              <a:t>ste</a:t>
            </a:r>
            <a:r>
              <a:rPr lang="ro-RO" sz="2800" dirty="0" smtClean="0"/>
              <a:t> </a:t>
            </a:r>
            <a:r>
              <a:rPr lang="it-IT" sz="2800" b="1" dirty="0" smtClean="0"/>
              <a:t>secretarul </a:t>
            </a:r>
            <a:r>
              <a:rPr lang="it-IT" sz="2800" b="1" dirty="0"/>
              <a:t>comitetului </a:t>
            </a:r>
            <a:r>
              <a:rPr lang="it-IT" sz="2800" dirty="0"/>
              <a:t>de securitate şi sănătate in muncă</a:t>
            </a:r>
            <a:r>
              <a:rPr lang="it-IT" sz="2800" dirty="0" smtClean="0"/>
              <a:t>.</a:t>
            </a:r>
            <a:endParaRPr lang="ro-RO" sz="28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 smtClean="0"/>
              <a:t>   C</a:t>
            </a:r>
            <a:r>
              <a:rPr lang="it-IT" sz="2800" dirty="0" smtClean="0"/>
              <a:t>omitetului </a:t>
            </a:r>
            <a:r>
              <a:rPr lang="it-IT" sz="2800" dirty="0"/>
              <a:t>de securitate şi sănătate </a:t>
            </a:r>
            <a:r>
              <a:rPr lang="ro-RO" sz="2800" dirty="0"/>
              <a:t>î</a:t>
            </a:r>
            <a:r>
              <a:rPr lang="it-IT" sz="2800" dirty="0" smtClean="0"/>
              <a:t>n</a:t>
            </a:r>
            <a:r>
              <a:rPr lang="ro-RO" sz="2800" dirty="0" smtClean="0"/>
              <a:t> </a:t>
            </a:r>
            <a:r>
              <a:rPr lang="en-US" sz="2800" dirty="0" err="1" smtClean="0"/>
              <a:t>muncă</a:t>
            </a:r>
            <a:r>
              <a:rPr lang="en-US" sz="2800" dirty="0" smtClean="0"/>
              <a:t> </a:t>
            </a:r>
            <a:r>
              <a:rPr lang="ro-RO" sz="2800" dirty="0" smtClean="0"/>
              <a:t>se va </a:t>
            </a:r>
            <a:r>
              <a:rPr lang="ro-RO" sz="2800" b="1" dirty="0" smtClean="0"/>
              <a:t>întruni </a:t>
            </a:r>
            <a:r>
              <a:rPr lang="en-US" sz="2800" b="1" dirty="0" err="1" smtClean="0"/>
              <a:t>cel</a:t>
            </a:r>
            <a:r>
              <a:rPr lang="en-US" sz="2800" b="1" dirty="0" smtClean="0"/>
              <a:t> </a:t>
            </a:r>
            <a:r>
              <a:rPr lang="en-US" sz="2800" b="1" dirty="0" err="1"/>
              <a:t>puţin</a:t>
            </a:r>
            <a:r>
              <a:rPr lang="en-US" sz="2800" b="1" dirty="0"/>
              <a:t> o </a:t>
            </a:r>
            <a:r>
              <a:rPr lang="en-US" sz="2800" b="1" dirty="0" err="1"/>
              <a:t>dată</a:t>
            </a:r>
            <a:r>
              <a:rPr lang="en-US" sz="2800" b="1" dirty="0"/>
              <a:t> </a:t>
            </a:r>
            <a:r>
              <a:rPr lang="en-US" sz="2800" b="1" dirty="0" err="1"/>
              <a:t>pe</a:t>
            </a:r>
            <a:r>
              <a:rPr lang="en-US" sz="2800" b="1" dirty="0"/>
              <a:t> </a:t>
            </a:r>
            <a:r>
              <a:rPr lang="en-US" sz="2800" b="1" dirty="0" err="1"/>
              <a:t>trimestru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ori</a:t>
            </a:r>
            <a:r>
              <a:rPr lang="en-US" sz="2800" dirty="0"/>
              <a:t> de </a:t>
            </a:r>
            <a:r>
              <a:rPr lang="en-US" sz="2800" dirty="0" err="1"/>
              <a:t>cate</a:t>
            </a:r>
            <a:r>
              <a:rPr lang="en-US" sz="2800" dirty="0"/>
              <a:t> </a:t>
            </a:r>
            <a:r>
              <a:rPr lang="en-US" sz="2800" dirty="0" err="1"/>
              <a:t>ori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necesar</a:t>
            </a:r>
            <a:r>
              <a:rPr lang="en-US" sz="2800" dirty="0" smtClean="0"/>
              <a:t>.</a:t>
            </a:r>
            <a:endParaRPr lang="ro-RO" sz="28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 smtClean="0"/>
              <a:t>   </a:t>
            </a:r>
            <a:r>
              <a:rPr lang="en-US" sz="2800" dirty="0" err="1" smtClean="0"/>
              <a:t>Secretarul</a:t>
            </a:r>
            <a:r>
              <a:rPr lang="en-US" sz="2800" dirty="0" smtClean="0"/>
              <a:t> </a:t>
            </a:r>
            <a:r>
              <a:rPr lang="en-US" sz="2800" dirty="0" err="1"/>
              <a:t>comitetului</a:t>
            </a:r>
            <a:r>
              <a:rPr lang="en-US" sz="2800" dirty="0"/>
              <a:t> de </a:t>
            </a:r>
            <a:r>
              <a:rPr lang="en-US" sz="2800" dirty="0" err="1"/>
              <a:t>securitate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sănătate</a:t>
            </a:r>
            <a:r>
              <a:rPr lang="en-US" sz="2800" dirty="0"/>
              <a:t> in </a:t>
            </a:r>
            <a:r>
              <a:rPr lang="en-US" sz="2800" dirty="0" err="1"/>
              <a:t>muncă</a:t>
            </a:r>
            <a:r>
              <a:rPr lang="en-US" sz="2800" dirty="0"/>
              <a:t> </a:t>
            </a:r>
            <a:r>
              <a:rPr lang="en-US" sz="2800" dirty="0" err="1"/>
              <a:t>convoacă</a:t>
            </a:r>
            <a:r>
              <a:rPr lang="en-US" sz="2800" dirty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</a:t>
            </a:r>
            <a:r>
              <a:rPr lang="en-US" sz="2800" dirty="0" err="1"/>
              <a:t>scris</a:t>
            </a:r>
            <a:r>
              <a:rPr lang="en-US" sz="2800" dirty="0"/>
              <a:t> </a:t>
            </a:r>
            <a:r>
              <a:rPr lang="en-US" sz="2800" dirty="0" err="1" smtClean="0"/>
              <a:t>membrii</a:t>
            </a:r>
            <a:r>
              <a:rPr lang="ro-RO" sz="2800" dirty="0" smtClean="0"/>
              <a:t> </a:t>
            </a:r>
            <a:r>
              <a:rPr lang="it-IT" sz="2800" dirty="0" smtClean="0"/>
              <a:t>comitetului </a:t>
            </a:r>
            <a:r>
              <a:rPr lang="it-IT" sz="2800" dirty="0"/>
              <a:t>cu cel puţin 5 zile inainte de data </a:t>
            </a:r>
            <a:r>
              <a:rPr lang="it-IT" sz="2800" dirty="0" smtClean="0"/>
              <a:t>intrunirii</a:t>
            </a:r>
            <a:r>
              <a:rPr lang="ro-RO" sz="2800" dirty="0"/>
              <a:t>.</a:t>
            </a:r>
            <a:endParaRPr lang="ro-RO" sz="2800" dirty="0" smtClean="0"/>
          </a:p>
        </p:txBody>
      </p:sp>
    </p:spTree>
    <p:extLst>
      <p:ext uri="{BB962C8B-B14F-4D97-AF65-F5344CB8AC3E}">
        <p14:creationId xmlns:p14="http://schemas.microsoft.com/office/powerpoint/2010/main" val="38577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236" y="212930"/>
            <a:ext cx="10772775" cy="674174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Funcționarea 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79" y="887104"/>
            <a:ext cx="10569482" cy="5759356"/>
          </a:xfrm>
        </p:spPr>
        <p:txBody>
          <a:bodyPr>
            <a:normAutofit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o-RO" dirty="0" smtClean="0"/>
              <a:t>     </a:t>
            </a:r>
            <a:r>
              <a:rPr lang="it-IT" sz="2800" dirty="0" smtClean="0"/>
              <a:t>La </a:t>
            </a:r>
            <a:r>
              <a:rPr lang="it-IT" sz="2800" dirty="0"/>
              <a:t>fiecare </a:t>
            </a:r>
            <a:r>
              <a:rPr lang="ro-RO" sz="2800" dirty="0" smtClean="0"/>
              <a:t>î</a:t>
            </a:r>
            <a:r>
              <a:rPr lang="it-IT" sz="2800" dirty="0" smtClean="0"/>
              <a:t>ntrunire </a:t>
            </a:r>
            <a:r>
              <a:rPr lang="it-IT" sz="2800" dirty="0"/>
              <a:t>secretarul comitetului de securitate şi sănătate </a:t>
            </a:r>
            <a:r>
              <a:rPr lang="ro-RO" sz="2800" dirty="0" smtClean="0"/>
              <a:t>î</a:t>
            </a:r>
            <a:r>
              <a:rPr lang="it-IT" sz="2800" dirty="0" smtClean="0"/>
              <a:t>n </a:t>
            </a:r>
            <a:r>
              <a:rPr lang="it-IT" sz="2800" dirty="0"/>
              <a:t>muncă </a:t>
            </a:r>
            <a:r>
              <a:rPr lang="ro-RO" sz="2800" b="1" dirty="0" smtClean="0"/>
              <a:t>î</a:t>
            </a:r>
            <a:r>
              <a:rPr lang="it-IT" sz="2800" b="1" dirty="0" smtClean="0"/>
              <a:t>ncheie un</a:t>
            </a:r>
            <a:r>
              <a:rPr lang="ro-RO" sz="2800" b="1" dirty="0" smtClean="0"/>
              <a:t> </a:t>
            </a:r>
            <a:r>
              <a:rPr lang="en-US" sz="2800" b="1" dirty="0" err="1" smtClean="0"/>
              <a:t>proces</a:t>
            </a:r>
            <a:r>
              <a:rPr lang="en-US" sz="2800" b="1" dirty="0" smtClean="0"/>
              <a:t>-verbal </a:t>
            </a:r>
            <a:r>
              <a:rPr lang="en-US" sz="2800" dirty="0"/>
              <a:t>care </a:t>
            </a:r>
            <a:r>
              <a:rPr lang="en-US" sz="2800" dirty="0" err="1"/>
              <a:t>va</a:t>
            </a:r>
            <a:r>
              <a:rPr lang="en-US" sz="2800" dirty="0"/>
              <a:t> fi </a:t>
            </a:r>
            <a:r>
              <a:rPr lang="en-US" sz="2800" dirty="0" err="1"/>
              <a:t>semnat</a:t>
            </a:r>
            <a:r>
              <a:rPr lang="en-US" sz="2800" dirty="0"/>
              <a:t> de </a:t>
            </a:r>
            <a:r>
              <a:rPr lang="en-US" sz="2800" dirty="0" err="1"/>
              <a:t>către</a:t>
            </a:r>
            <a:r>
              <a:rPr lang="en-US" sz="2800" dirty="0"/>
              <a:t> </a:t>
            </a:r>
            <a:r>
              <a:rPr lang="en-US" sz="2800" dirty="0" err="1"/>
              <a:t>toţi</a:t>
            </a:r>
            <a:r>
              <a:rPr lang="en-US" sz="2800" dirty="0"/>
              <a:t> </a:t>
            </a:r>
            <a:r>
              <a:rPr lang="en-US" sz="2800" dirty="0" err="1"/>
              <a:t>membrii</a:t>
            </a:r>
            <a:r>
              <a:rPr lang="en-US" sz="2800" dirty="0"/>
              <a:t> </a:t>
            </a:r>
            <a:r>
              <a:rPr lang="en-US" sz="2800" dirty="0" err="1"/>
              <a:t>comitetului</a:t>
            </a:r>
            <a:r>
              <a:rPr lang="en-US" sz="2800" dirty="0" smtClean="0"/>
              <a:t>.</a:t>
            </a:r>
            <a:endParaRPr lang="ro-RO" sz="28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 smtClean="0"/>
              <a:t>    </a:t>
            </a:r>
            <a:r>
              <a:rPr lang="en-US" sz="2800" dirty="0" err="1" smtClean="0"/>
              <a:t>Comitetul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securitate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sănătate</a:t>
            </a:r>
            <a:r>
              <a:rPr lang="en-US" sz="2800" dirty="0"/>
              <a:t> </a:t>
            </a:r>
            <a:r>
              <a:rPr lang="ro-RO" sz="2800" dirty="0" smtClean="0"/>
              <a:t>î</a:t>
            </a:r>
            <a:r>
              <a:rPr lang="en-US" sz="2800" dirty="0" smtClean="0"/>
              <a:t>n </a:t>
            </a:r>
            <a:r>
              <a:rPr lang="en-US" sz="2800" dirty="0" err="1"/>
              <a:t>muncă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legal </a:t>
            </a:r>
            <a:r>
              <a:rPr lang="ro-RO" sz="2800" dirty="0" err="1"/>
              <a:t>î</a:t>
            </a:r>
            <a:r>
              <a:rPr lang="en-US" sz="2800" dirty="0" err="1" smtClean="0"/>
              <a:t>ntrunit</a:t>
            </a:r>
            <a:r>
              <a:rPr lang="en-US" sz="2800" dirty="0" smtClean="0"/>
              <a:t> </a:t>
            </a:r>
            <a:r>
              <a:rPr lang="en-US" sz="2800" dirty="0" err="1"/>
              <a:t>dacă</a:t>
            </a:r>
            <a:r>
              <a:rPr lang="en-US" sz="2800" dirty="0"/>
              <a:t> </a:t>
            </a:r>
            <a:r>
              <a:rPr lang="en-US" sz="2800" dirty="0" err="1"/>
              <a:t>sunt</a:t>
            </a:r>
            <a:r>
              <a:rPr lang="en-US" sz="2800" dirty="0"/>
              <a:t> </a:t>
            </a:r>
            <a:r>
              <a:rPr lang="en-US" sz="2800" dirty="0" err="1"/>
              <a:t>prezenţi</a:t>
            </a:r>
            <a:r>
              <a:rPr lang="en-US" sz="2800" dirty="0"/>
              <a:t> </a:t>
            </a:r>
            <a:r>
              <a:rPr lang="en-US" sz="2800" b="1" dirty="0" err="1" smtClean="0"/>
              <a:t>cel</a:t>
            </a:r>
            <a:r>
              <a:rPr lang="ro-RO" sz="2800" b="1" dirty="0" smtClean="0"/>
              <a:t> </a:t>
            </a:r>
            <a:r>
              <a:rPr lang="en-US" sz="2800" b="1" dirty="0" err="1" smtClean="0"/>
              <a:t>puţin</a:t>
            </a:r>
            <a:r>
              <a:rPr lang="en-US" sz="2800" b="1" dirty="0" smtClean="0"/>
              <a:t> </a:t>
            </a:r>
            <a:r>
              <a:rPr lang="en-US" sz="2800" b="1" dirty="0" err="1"/>
              <a:t>jumătate</a:t>
            </a:r>
            <a:r>
              <a:rPr lang="en-US" sz="2800" b="1" dirty="0"/>
              <a:t> plus </a:t>
            </a:r>
            <a:r>
              <a:rPr lang="en-US" sz="2800" b="1" dirty="0" err="1"/>
              <a:t>unu</a:t>
            </a:r>
            <a:r>
              <a:rPr lang="en-US" sz="2800" b="1" dirty="0"/>
              <a:t> </a:t>
            </a:r>
            <a:r>
              <a:rPr lang="en-US" sz="2800" dirty="0"/>
              <a:t>din </a:t>
            </a:r>
            <a:r>
              <a:rPr lang="en-US" sz="2800" dirty="0" err="1"/>
              <a:t>numărul</a:t>
            </a:r>
            <a:r>
              <a:rPr lang="en-US" sz="2800" dirty="0"/>
              <a:t> </a:t>
            </a:r>
            <a:r>
              <a:rPr lang="en-US" sz="2800" dirty="0" err="1"/>
              <a:t>membrilor</a:t>
            </a:r>
            <a:r>
              <a:rPr lang="en-US" sz="2800" dirty="0"/>
              <a:t> </a:t>
            </a:r>
            <a:r>
              <a:rPr lang="en-US" sz="2800" dirty="0" err="1"/>
              <a:t>săi</a:t>
            </a:r>
            <a:r>
              <a:rPr lang="en-US" sz="2800" dirty="0" smtClean="0"/>
              <a:t>.</a:t>
            </a:r>
            <a:r>
              <a:rPr lang="ro-RO" sz="2800" dirty="0" smtClean="0"/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 smtClean="0"/>
              <a:t>    Comitetul </a:t>
            </a:r>
            <a:r>
              <a:rPr lang="ro-RO" sz="2800" dirty="0"/>
              <a:t>de securitate şi sănătate în muncă convine cu votul a </a:t>
            </a:r>
            <a:r>
              <a:rPr lang="ro-RO" sz="2800" b="1" dirty="0"/>
              <a:t>cel puţin două treimi</a:t>
            </a:r>
            <a:r>
              <a:rPr lang="ro-RO" sz="2800" dirty="0"/>
              <a:t> </a:t>
            </a:r>
            <a:r>
              <a:rPr lang="ro-RO" sz="2800" dirty="0" smtClean="0"/>
              <a:t>din numărul </a:t>
            </a:r>
            <a:r>
              <a:rPr lang="ro-RO" sz="2800" dirty="0"/>
              <a:t>membrilor prezenţi</a:t>
            </a:r>
            <a:r>
              <a:rPr lang="ro-RO" sz="2800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o-RO" sz="2800" dirty="0"/>
              <a:t>  </a:t>
            </a:r>
            <a:r>
              <a:rPr lang="ro-RO" sz="2800" dirty="0" smtClean="0"/>
              <a:t>  </a:t>
            </a:r>
            <a:r>
              <a:rPr lang="ro-RO" sz="2800" dirty="0"/>
              <a:t>Secretarul </a:t>
            </a:r>
            <a:r>
              <a:rPr lang="ro-RO" sz="2800" dirty="0" smtClean="0"/>
              <a:t>CSSM va </a:t>
            </a:r>
            <a:r>
              <a:rPr lang="ro-RO" sz="2800" dirty="0"/>
              <a:t>afişa la loc vizibil copii </a:t>
            </a:r>
            <a:r>
              <a:rPr lang="ro-RO" sz="2800" dirty="0" smtClean="0"/>
              <a:t>ale procesului-verbal încheiat și se transmite inspectoratului teritorial </a:t>
            </a:r>
            <a:r>
              <a:rPr lang="ro-RO" sz="2800" dirty="0"/>
              <a:t>de muncă, în termen de 10 zile de la data întrunirii, o copie a </a:t>
            </a:r>
            <a:r>
              <a:rPr lang="ro-RO" sz="2800" dirty="0" smtClean="0"/>
              <a:t>procesului-verbal încheiat</a:t>
            </a:r>
            <a:r>
              <a:rPr lang="ro-RO" sz="2800" dirty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245660"/>
            <a:ext cx="10772775" cy="723332"/>
          </a:xfrm>
        </p:spPr>
        <p:txBody>
          <a:bodyPr/>
          <a:lstStyle/>
          <a:p>
            <a:r>
              <a:rPr lang="ro-RO" dirty="0" smtClean="0"/>
              <a:t>Atribuțiile 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1078174"/>
            <a:ext cx="10418974" cy="53226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o-RO" sz="3200" dirty="0" smtClean="0"/>
              <a:t> a</a:t>
            </a:r>
            <a:r>
              <a:rPr lang="en-US" sz="3200" dirty="0" smtClean="0"/>
              <a:t>) </a:t>
            </a:r>
            <a:r>
              <a:rPr lang="en-US" sz="3200" b="1" dirty="0" err="1"/>
              <a:t>analizează</a:t>
            </a:r>
            <a:r>
              <a:rPr lang="en-US" sz="3200" b="1" dirty="0"/>
              <a:t> </a:t>
            </a:r>
            <a:r>
              <a:rPr lang="en-US" sz="3200" b="1" dirty="0" err="1"/>
              <a:t>şi</a:t>
            </a:r>
            <a:r>
              <a:rPr lang="en-US" sz="3200" b="1" dirty="0"/>
              <a:t> face </a:t>
            </a:r>
            <a:r>
              <a:rPr lang="en-US" sz="3200" b="1" dirty="0" err="1"/>
              <a:t>propuneri</a:t>
            </a:r>
            <a:r>
              <a:rPr lang="en-US" sz="3200" dirty="0"/>
              <a:t> </a:t>
            </a:r>
            <a:r>
              <a:rPr lang="en-US" sz="3200" dirty="0" err="1"/>
              <a:t>privind</a:t>
            </a:r>
            <a:r>
              <a:rPr lang="en-US" sz="3200" dirty="0"/>
              <a:t> </a:t>
            </a:r>
            <a:r>
              <a:rPr lang="en-US" sz="3200" u="sng" dirty="0" err="1"/>
              <a:t>politica</a:t>
            </a:r>
            <a:r>
              <a:rPr lang="en-US" sz="3200" u="sng" dirty="0"/>
              <a:t> de </a:t>
            </a:r>
            <a:r>
              <a:rPr lang="en-US" sz="3200" u="sng" dirty="0" err="1"/>
              <a:t>securitate</a:t>
            </a:r>
            <a:r>
              <a:rPr lang="en-US" sz="3200" u="sng" dirty="0"/>
              <a:t> </a:t>
            </a:r>
            <a:r>
              <a:rPr lang="en-US" sz="3200" u="sng" dirty="0" err="1"/>
              <a:t>şi</a:t>
            </a:r>
            <a:r>
              <a:rPr lang="en-US" sz="3200" u="sng" dirty="0"/>
              <a:t> </a:t>
            </a:r>
            <a:r>
              <a:rPr lang="en-US" sz="3200" u="sng" dirty="0" err="1"/>
              <a:t>sănătate</a:t>
            </a:r>
            <a:r>
              <a:rPr lang="en-US" sz="3200" u="sng" dirty="0"/>
              <a:t> </a:t>
            </a:r>
            <a:r>
              <a:rPr lang="ro-RO" sz="3200" u="sng" dirty="0" smtClean="0"/>
              <a:t>î</a:t>
            </a:r>
            <a:r>
              <a:rPr lang="en-US" sz="3200" u="sng" dirty="0" smtClean="0"/>
              <a:t>n </a:t>
            </a:r>
            <a:r>
              <a:rPr lang="en-US" sz="3200" u="sng" dirty="0" err="1"/>
              <a:t>muncă</a:t>
            </a:r>
            <a:r>
              <a:rPr lang="en-US" sz="3200" u="sng" dirty="0"/>
              <a:t> </a:t>
            </a:r>
            <a:r>
              <a:rPr lang="en-US" sz="3200" dirty="0" err="1"/>
              <a:t>şi</a:t>
            </a:r>
            <a:r>
              <a:rPr lang="en-US" sz="3200" dirty="0"/>
              <a:t> </a:t>
            </a:r>
            <a:r>
              <a:rPr lang="en-US" sz="3200" dirty="0" err="1" smtClean="0"/>
              <a:t>planul</a:t>
            </a:r>
            <a:r>
              <a:rPr lang="ro-RO" sz="3200" dirty="0" smtClean="0"/>
              <a:t> </a:t>
            </a:r>
            <a:r>
              <a:rPr lang="en-US" sz="3200" dirty="0" smtClean="0"/>
              <a:t>de </a:t>
            </a:r>
            <a:r>
              <a:rPr lang="en-US" sz="3200" dirty="0" err="1"/>
              <a:t>prevenire</a:t>
            </a:r>
            <a:r>
              <a:rPr lang="en-US" sz="3200" dirty="0"/>
              <a:t> </a:t>
            </a:r>
            <a:r>
              <a:rPr lang="en-US" sz="3200" dirty="0" err="1"/>
              <a:t>şi</a:t>
            </a:r>
            <a:r>
              <a:rPr lang="en-US" sz="3200" dirty="0"/>
              <a:t> </a:t>
            </a:r>
            <a:r>
              <a:rPr lang="en-US" sz="3200" dirty="0" err="1" smtClean="0"/>
              <a:t>protecţie</a:t>
            </a:r>
            <a:r>
              <a:rPr lang="ro-RO" sz="3200" dirty="0" smtClean="0"/>
              <a:t>.</a:t>
            </a:r>
          </a:p>
          <a:p>
            <a:pPr marL="0" indent="0" algn="just">
              <a:buNone/>
            </a:pPr>
            <a:r>
              <a:rPr lang="ro-RO" sz="3200" dirty="0" smtClean="0"/>
              <a:t> </a:t>
            </a:r>
            <a:r>
              <a:rPr lang="en-US" sz="3200" dirty="0" smtClean="0"/>
              <a:t>b</a:t>
            </a:r>
            <a:r>
              <a:rPr lang="en-US" sz="3200" dirty="0"/>
              <a:t>) </a:t>
            </a:r>
            <a:r>
              <a:rPr lang="en-US" sz="3200" b="1" dirty="0" err="1"/>
              <a:t>urmăreşte</a:t>
            </a:r>
            <a:r>
              <a:rPr lang="en-US" sz="3200" b="1" dirty="0"/>
              <a:t> </a:t>
            </a:r>
            <a:r>
              <a:rPr lang="en-US" sz="3200" b="1" dirty="0" err="1"/>
              <a:t>realizarea</a:t>
            </a:r>
            <a:r>
              <a:rPr lang="en-US" sz="3200" b="1" dirty="0"/>
              <a:t> </a:t>
            </a:r>
            <a:r>
              <a:rPr lang="en-US" sz="3200" u="sng" dirty="0" err="1"/>
              <a:t>planului</a:t>
            </a:r>
            <a:r>
              <a:rPr lang="en-US" sz="3200" u="sng" dirty="0"/>
              <a:t> de </a:t>
            </a:r>
            <a:r>
              <a:rPr lang="en-US" sz="3200" u="sng" dirty="0" err="1"/>
              <a:t>prevenire</a:t>
            </a:r>
            <a:r>
              <a:rPr lang="en-US" sz="3200" u="sng" dirty="0"/>
              <a:t> </a:t>
            </a:r>
            <a:r>
              <a:rPr lang="en-US" sz="3200" u="sng" dirty="0" err="1"/>
              <a:t>şi</a:t>
            </a:r>
            <a:r>
              <a:rPr lang="en-US" sz="3200" u="sng" dirty="0"/>
              <a:t> </a:t>
            </a:r>
            <a:r>
              <a:rPr lang="en-US" sz="3200" u="sng" dirty="0" err="1"/>
              <a:t>protecţie</a:t>
            </a:r>
            <a:r>
              <a:rPr lang="en-US" sz="3200" dirty="0"/>
              <a:t>, </a:t>
            </a:r>
            <a:r>
              <a:rPr lang="en-US" sz="3200" dirty="0" err="1"/>
              <a:t>inclusiv</a:t>
            </a:r>
            <a:r>
              <a:rPr lang="en-US" sz="3200" dirty="0"/>
              <a:t> </a:t>
            </a:r>
            <a:r>
              <a:rPr lang="en-US" sz="3200" dirty="0" err="1"/>
              <a:t>alocarea</a:t>
            </a:r>
            <a:r>
              <a:rPr lang="en-US" sz="3200" dirty="0"/>
              <a:t> </a:t>
            </a:r>
            <a:r>
              <a:rPr lang="en-US" sz="3200" dirty="0" err="1" smtClean="0"/>
              <a:t>mijloacelor</a:t>
            </a:r>
            <a:r>
              <a:rPr lang="ro-RO" sz="3200" dirty="0" smtClean="0"/>
              <a:t> </a:t>
            </a:r>
            <a:r>
              <a:rPr lang="en-US" sz="3200" dirty="0" err="1" smtClean="0"/>
              <a:t>necesare</a:t>
            </a:r>
            <a:r>
              <a:rPr lang="en-US" sz="3200" dirty="0" smtClean="0"/>
              <a:t> </a:t>
            </a:r>
            <a:r>
              <a:rPr lang="en-US" sz="3200" dirty="0" err="1"/>
              <a:t>realizării</a:t>
            </a:r>
            <a:r>
              <a:rPr lang="en-US" sz="3200" dirty="0"/>
              <a:t> </a:t>
            </a:r>
            <a:r>
              <a:rPr lang="en-US" sz="3200" dirty="0" err="1"/>
              <a:t>prevederilor</a:t>
            </a:r>
            <a:r>
              <a:rPr lang="en-US" sz="3200" dirty="0"/>
              <a:t> </a:t>
            </a:r>
            <a:r>
              <a:rPr lang="en-US" sz="3200" dirty="0" err="1" smtClean="0"/>
              <a:t>lui</a:t>
            </a:r>
            <a:r>
              <a:rPr lang="ro-RO" sz="3200" dirty="0" smtClean="0"/>
              <a:t>.</a:t>
            </a:r>
          </a:p>
          <a:p>
            <a:pPr marL="0" indent="0" algn="just">
              <a:buNone/>
            </a:pPr>
            <a:r>
              <a:rPr lang="ro-RO" sz="3200" dirty="0" smtClean="0"/>
              <a:t> </a:t>
            </a:r>
            <a:r>
              <a:rPr lang="pt-BR" sz="3200" dirty="0" smtClean="0"/>
              <a:t>c</a:t>
            </a:r>
            <a:r>
              <a:rPr lang="pt-BR" sz="3200" dirty="0"/>
              <a:t>)</a:t>
            </a:r>
            <a:r>
              <a:rPr lang="pt-BR" sz="3200" b="1" dirty="0"/>
              <a:t> analizează </a:t>
            </a:r>
            <a:r>
              <a:rPr lang="pt-BR" sz="3200" u="sng" dirty="0"/>
              <a:t>introducerea de noi tehnologii</a:t>
            </a:r>
            <a:r>
              <a:rPr lang="pt-BR" sz="3200" dirty="0"/>
              <a:t>, alegerea </a:t>
            </a:r>
            <a:r>
              <a:rPr lang="pt-BR" sz="3200" dirty="0" smtClean="0"/>
              <a:t>echipamentelor</a:t>
            </a:r>
            <a:r>
              <a:rPr lang="ro-RO" sz="3200" dirty="0" smtClean="0"/>
              <a:t> </a:t>
            </a:r>
            <a:r>
              <a:rPr lang="it-IT" sz="3200" dirty="0"/>
              <a:t>şi face propuneri </a:t>
            </a:r>
            <a:r>
              <a:rPr lang="ro-RO" sz="3200" dirty="0" smtClean="0"/>
              <a:t>î</a:t>
            </a:r>
            <a:r>
              <a:rPr lang="it-IT" sz="3200" dirty="0" smtClean="0"/>
              <a:t>n </a:t>
            </a:r>
            <a:r>
              <a:rPr lang="it-IT" sz="3200" dirty="0"/>
              <a:t>situaţia </a:t>
            </a:r>
            <a:r>
              <a:rPr lang="it-IT" sz="3200" dirty="0" smtClean="0"/>
              <a:t>constatării</a:t>
            </a:r>
            <a:r>
              <a:rPr lang="ro-RO" sz="3200" dirty="0" smtClean="0"/>
              <a:t> </a:t>
            </a:r>
            <a:r>
              <a:rPr lang="en-US" sz="3200" dirty="0" err="1" smtClean="0"/>
              <a:t>anumitor</a:t>
            </a:r>
            <a:r>
              <a:rPr lang="en-US" sz="3200" dirty="0" smtClean="0"/>
              <a:t> </a:t>
            </a:r>
            <a:r>
              <a:rPr lang="en-US" sz="3200" dirty="0" err="1"/>
              <a:t>deficienţe</a:t>
            </a:r>
            <a:r>
              <a:rPr lang="en-US" sz="3200" dirty="0" smtClean="0"/>
              <a:t>;</a:t>
            </a:r>
            <a:r>
              <a:rPr lang="ro-RO" sz="3200" dirty="0" smtClean="0"/>
              <a:t>	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8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210</TotalTime>
  <Words>795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Courier New</vt:lpstr>
      <vt:lpstr>Wingdings 2</vt:lpstr>
      <vt:lpstr>View</vt:lpstr>
      <vt:lpstr>Comitetul de securitate și sănătate în muncă</vt:lpstr>
      <vt:lpstr>Organizarea Comitetului de SSM</vt:lpstr>
      <vt:lpstr>Reprezentanții lucrătorilor:</vt:lpstr>
      <vt:lpstr>Reprezentanții lucrătorilor</vt:lpstr>
      <vt:lpstr>Activitățile desfășurate de reprezentanții lucrătorilor:</vt:lpstr>
      <vt:lpstr>Activitățile desfășurate de reprezentanții lucrătorilor:</vt:lpstr>
      <vt:lpstr>Funcționarea CSSM</vt:lpstr>
      <vt:lpstr>Funcționarea CSSM</vt:lpstr>
      <vt:lpstr>Atribuțiile CSSM</vt:lpstr>
      <vt:lpstr>Atribuțiile CSSM</vt:lpstr>
      <vt:lpstr>Atribuțiile CSSM</vt:lpstr>
      <vt:lpstr>Atribuțiile CSSM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Gyozo Peter Fenesi</dc:creator>
  <cp:lastModifiedBy>Gyozo Peter Fenesi</cp:lastModifiedBy>
  <cp:revision>30</cp:revision>
  <dcterms:created xsi:type="dcterms:W3CDTF">2013-12-05T17:43:25Z</dcterms:created>
  <dcterms:modified xsi:type="dcterms:W3CDTF">2013-12-06T11:02:33Z</dcterms:modified>
</cp:coreProperties>
</file>