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-595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966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236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868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8025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8779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3487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1519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854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267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6091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0964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1720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8470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8361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7418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031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8513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46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0838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3129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060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490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0680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509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90600"/>
            <a:ext cx="7117180" cy="1470025"/>
          </a:xfrm>
        </p:spPr>
        <p:txBody>
          <a:bodyPr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Felsőoktatási munkatársak képzési célú mobilitása - STT</a:t>
            </a:r>
            <a:endParaRPr lang="ro-RO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581400"/>
            <a:ext cx="7117180" cy="861420"/>
          </a:xfrm>
        </p:spPr>
        <p:txBody>
          <a:bodyPr>
            <a:normAutofit/>
          </a:bodyPr>
          <a:lstStyle/>
          <a:p>
            <a:pPr algn="ctr"/>
            <a:r>
              <a:rPr lang="hu-HU" sz="4000" dirty="0" smtClean="0">
                <a:solidFill>
                  <a:schemeClr val="bg1"/>
                </a:solidFill>
                <a:latin typeface="+mj-lt"/>
              </a:rPr>
              <a:t>2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014/2015</a:t>
            </a:r>
            <a:endParaRPr lang="ro-RO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24579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2014/2015</a:t>
            </a:r>
            <a:endParaRPr lang="ro-RO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3200" dirty="0" smtClean="0">
              <a:solidFill>
                <a:schemeClr val="bg1"/>
              </a:solidFill>
            </a:endParaRPr>
          </a:p>
          <a:p>
            <a:r>
              <a:rPr lang="hu-HU" sz="3200" b="1" dirty="0" smtClean="0">
                <a:solidFill>
                  <a:schemeClr val="bg1"/>
                </a:solidFill>
              </a:rPr>
              <a:t>Pályázat – határidő: 2</a:t>
            </a:r>
            <a:r>
              <a:rPr lang="en-US" sz="3200" b="1" dirty="0" smtClean="0">
                <a:solidFill>
                  <a:prstClr val="black"/>
                </a:solidFill>
              </a:rPr>
              <a:t>0</a:t>
            </a:r>
            <a:r>
              <a:rPr lang="hu-HU" sz="3200" b="1" dirty="0" smtClean="0">
                <a:solidFill>
                  <a:prstClr val="black"/>
                </a:solidFill>
              </a:rPr>
              <a:t>14.</a:t>
            </a:r>
            <a:r>
              <a:rPr lang="en-US" sz="3200" b="1" dirty="0" smtClean="0">
                <a:solidFill>
                  <a:prstClr val="black"/>
                </a:solidFill>
              </a:rPr>
              <a:t>04</a:t>
            </a:r>
            <a:r>
              <a:rPr lang="hu-HU" sz="3200" b="1" dirty="0" smtClean="0">
                <a:solidFill>
                  <a:prstClr val="black"/>
                </a:solidFill>
              </a:rPr>
              <a:t>.</a:t>
            </a:r>
            <a:r>
              <a:rPr lang="en-US" sz="3200" b="1" dirty="0" smtClean="0">
                <a:solidFill>
                  <a:prstClr val="black"/>
                </a:solidFill>
              </a:rPr>
              <a:t>14</a:t>
            </a:r>
            <a:r>
              <a:rPr lang="hu-HU" sz="3200" b="1" dirty="0" smtClean="0">
                <a:solidFill>
                  <a:prstClr val="black"/>
                </a:solidFill>
              </a:rPr>
              <a:t>.</a:t>
            </a:r>
            <a:endParaRPr lang="hu-HU" sz="3200" b="1" dirty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2014. j</a:t>
            </a:r>
            <a:r>
              <a:rPr lang="hu-HU" sz="3200" dirty="0" smtClean="0">
                <a:solidFill>
                  <a:schemeClr val="bg1"/>
                </a:solidFill>
              </a:rPr>
              <a:t>ú</a:t>
            </a:r>
            <a:r>
              <a:rPr lang="en-US" sz="3200" dirty="0" err="1" smtClean="0">
                <a:solidFill>
                  <a:schemeClr val="bg1"/>
                </a:solidFill>
              </a:rPr>
              <a:t>lius</a:t>
            </a:r>
            <a:r>
              <a:rPr lang="hu-HU" sz="3200" dirty="0" smtClean="0">
                <a:solidFill>
                  <a:schemeClr val="bg1"/>
                </a:solidFill>
              </a:rPr>
              <a:t> 1. – 2</a:t>
            </a:r>
            <a:r>
              <a:rPr lang="en-US" sz="3200" dirty="0" smtClean="0">
                <a:solidFill>
                  <a:prstClr val="black"/>
                </a:solidFill>
              </a:rPr>
              <a:t>0</a:t>
            </a:r>
            <a:r>
              <a:rPr lang="hu-HU" sz="3200" dirty="0" smtClean="0">
                <a:solidFill>
                  <a:prstClr val="black"/>
                </a:solidFill>
              </a:rPr>
              <a:t>15 szeptember 3</a:t>
            </a:r>
            <a:r>
              <a:rPr lang="en-US" sz="3200" dirty="0" smtClean="0">
                <a:solidFill>
                  <a:prstClr val="black"/>
                </a:solidFill>
              </a:rPr>
              <a:t>0</a:t>
            </a:r>
            <a:r>
              <a:rPr lang="hu-HU" sz="3200" dirty="0" smtClean="0">
                <a:solidFill>
                  <a:prstClr val="black"/>
                </a:solidFill>
              </a:rPr>
              <a:t>.</a:t>
            </a:r>
          </a:p>
          <a:p>
            <a:pPr marL="0" indent="0">
              <a:buNone/>
            </a:pPr>
            <a:endParaRPr lang="hu-HU" sz="32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ro-RO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743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b="1" dirty="0">
                <a:solidFill>
                  <a:schemeClr val="bg1"/>
                </a:solidFill>
                <a:latin typeface="Verdana"/>
              </a:rPr>
              <a:t>A pályázattípus célja</a:t>
            </a:r>
            <a:endParaRPr lang="ro-RO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sz="3200" dirty="0">
                <a:solidFill>
                  <a:schemeClr val="bg1"/>
                </a:solidFill>
              </a:rPr>
              <a:t>Oktatók, adminisztratív és más nem oktató munkatársak külföldi programországbeli partnernél (felsőoktatási intézménynél vagy vállalkozásnál) végzett mobilitása tudástranszfer vagy készségek fejlesztése céljából (szemináriumok, kurzusok, gyakorlati periódus, átirányítás stb.).</a:t>
            </a:r>
            <a:endParaRPr lang="ro-RO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47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>
                <a:solidFill>
                  <a:srgbClr val="3A3A3A"/>
                </a:solidFill>
                <a:latin typeface="Verdana"/>
              </a:rPr>
              <a:t>Támogatható tevékenységek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200" dirty="0">
                <a:solidFill>
                  <a:schemeClr val="bg1"/>
                </a:solidFill>
              </a:rPr>
              <a:t>Felsőoktatási munkatársak képzési célú mobilitása (2-60 nap utazás nélkül).</a:t>
            </a:r>
            <a:endParaRPr lang="ro-RO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39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>
                <a:solidFill>
                  <a:srgbClr val="3A3A3A"/>
                </a:solidFill>
                <a:latin typeface="Verdana"/>
              </a:rPr>
              <a:t>Pályázati feltételek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solidFill>
                  <a:schemeClr val="bg1"/>
                </a:solidFill>
              </a:rPr>
              <a:t>A küldő intézmény minden esetben ECHE tanúsítvánnyal rendelkező felsőoktatási intézmény.</a:t>
            </a:r>
          </a:p>
          <a:p>
            <a:r>
              <a:rPr lang="hu-HU" dirty="0">
                <a:solidFill>
                  <a:schemeClr val="bg1"/>
                </a:solidFill>
              </a:rPr>
              <a:t>A </a:t>
            </a:r>
            <a:r>
              <a:rPr lang="hu-HU" dirty="0" smtClean="0">
                <a:solidFill>
                  <a:schemeClr val="bg1"/>
                </a:solidFill>
              </a:rPr>
              <a:t>fogadó </a:t>
            </a:r>
            <a:r>
              <a:rPr lang="hu-HU" dirty="0">
                <a:solidFill>
                  <a:schemeClr val="bg1"/>
                </a:solidFill>
              </a:rPr>
              <a:t>intézmény lehet egy ECHE tanúsítvánnyal rendelkező felsőoktatási intézmény vagy bármilyen külföldi „vállalkozás" (a munkaerőpiacon vagy az oktatás, képzés vagy az ifjúság területén aktív privát vagy közintézmény).</a:t>
            </a:r>
          </a:p>
          <a:p>
            <a:r>
              <a:rPr lang="hu-HU" dirty="0">
                <a:solidFill>
                  <a:schemeClr val="bg1"/>
                </a:solidFill>
              </a:rPr>
              <a:t>Konferencia részvétel nem támogatható!</a:t>
            </a:r>
          </a:p>
          <a:p>
            <a:r>
              <a:rPr lang="hu-HU" dirty="0">
                <a:solidFill>
                  <a:schemeClr val="bg1"/>
                </a:solidFill>
              </a:rPr>
              <a:t>Helyszín: nem lehet a küldő intézmény országa és a lakóhely szerinti ország sem.</a:t>
            </a:r>
          </a:p>
          <a:p>
            <a:r>
              <a:rPr lang="hu-HU" dirty="0">
                <a:solidFill>
                  <a:schemeClr val="bg1"/>
                </a:solidFill>
              </a:rPr>
              <a:t>A munkatárs a pályázatában benyújtott, az érintett felek által jóváhagyott és aláírásukkal elfogadott egyéni munkaprogramot követi</a:t>
            </a:r>
            <a:r>
              <a:rPr lang="hu-HU" dirty="0"/>
              <a:t>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71162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>
                <a:solidFill>
                  <a:srgbClr val="3A3A3A"/>
                </a:solidFill>
                <a:latin typeface="Verdana"/>
              </a:rPr>
              <a:t>Pályázati feltételek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200" dirty="0" smtClean="0">
                <a:solidFill>
                  <a:schemeClr val="bg1"/>
                </a:solidFill>
              </a:rPr>
              <a:t>Az elbírálást az Erasmus bizottság végzi – előnyben lesznek, akik:</a:t>
            </a:r>
          </a:p>
          <a:p>
            <a:r>
              <a:rPr lang="hu-HU" sz="3200" dirty="0">
                <a:solidFill>
                  <a:schemeClr val="bg1"/>
                </a:solidFill>
              </a:rPr>
              <a:t>n</a:t>
            </a:r>
            <a:r>
              <a:rPr lang="hu-HU" sz="3200" dirty="0" smtClean="0">
                <a:solidFill>
                  <a:schemeClr val="bg1"/>
                </a:solidFill>
              </a:rPr>
              <a:t>em voltak még Erasmus mobilitással</a:t>
            </a:r>
          </a:p>
          <a:p>
            <a:r>
              <a:rPr lang="hu-HU" sz="3200" dirty="0">
                <a:solidFill>
                  <a:schemeClr val="bg1"/>
                </a:solidFill>
              </a:rPr>
              <a:t>n</a:t>
            </a:r>
            <a:r>
              <a:rPr lang="hu-HU" sz="3200" dirty="0" smtClean="0">
                <a:solidFill>
                  <a:schemeClr val="bg1"/>
                </a:solidFill>
              </a:rPr>
              <a:t>em az előző évben voltak</a:t>
            </a:r>
            <a:r>
              <a:rPr lang="en-US" sz="3200" dirty="0" smtClean="0">
                <a:solidFill>
                  <a:schemeClr val="bg1"/>
                </a:solidFill>
              </a:rPr>
              <a:t> Erasmus </a:t>
            </a:r>
            <a:r>
              <a:rPr lang="en-US" sz="3200" dirty="0" err="1" smtClean="0">
                <a:solidFill>
                  <a:schemeClr val="bg1"/>
                </a:solidFill>
              </a:rPr>
              <a:t>mobilit</a:t>
            </a:r>
            <a:r>
              <a:rPr lang="hu-HU" sz="3200" dirty="0" smtClean="0">
                <a:solidFill>
                  <a:schemeClr val="bg1"/>
                </a:solidFill>
              </a:rPr>
              <a:t>ással </a:t>
            </a:r>
            <a:endParaRPr lang="ro-RO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93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>
                <a:solidFill>
                  <a:srgbClr val="3A3A3A"/>
                </a:solidFill>
                <a:latin typeface="Verdana"/>
              </a:rPr>
              <a:t>A támogatás mértéke</a:t>
            </a:r>
            <a:endParaRPr lang="ro-R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1448558"/>
              </p:ext>
            </p:extLst>
          </p:nvPr>
        </p:nvGraphicFramePr>
        <p:xfrm>
          <a:off x="990600" y="1600200"/>
          <a:ext cx="6324600" cy="4750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2286000"/>
              </a:tblGrid>
              <a:tr h="294424">
                <a:tc>
                  <a:txBody>
                    <a:bodyPr/>
                    <a:lstStyle/>
                    <a:p>
                      <a:pPr algn="l" fontAlgn="t"/>
                      <a:r>
                        <a:rPr lang="ro-RO" b="1" dirty="0">
                          <a:effectLst/>
                          <a:latin typeface="inherit"/>
                        </a:rPr>
                        <a:t>Fogadó ország</a:t>
                      </a:r>
                      <a:endParaRPr lang="ro-RO" b="0" dirty="0">
                        <a:effectLst/>
                        <a:latin typeface="inheri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o-RO" b="1">
                          <a:effectLst/>
                          <a:latin typeface="inherit"/>
                        </a:rPr>
                        <a:t>1.-14. nap</a:t>
                      </a:r>
                      <a:endParaRPr lang="ro-RO" b="0">
                        <a:effectLst/>
                        <a:latin typeface="inherit"/>
                      </a:endParaRPr>
                    </a:p>
                  </a:txBody>
                  <a:tcPr marL="38100" marR="38100" marT="38100" marB="38100"/>
                </a:tc>
              </a:tr>
              <a:tr h="700794">
                <a:tc>
                  <a:txBody>
                    <a:bodyPr/>
                    <a:lstStyle/>
                    <a:p>
                      <a:pPr algn="l" fontAlgn="t"/>
                      <a:r>
                        <a:rPr lang="ro-RO" b="0" dirty="0">
                          <a:effectLst/>
                          <a:latin typeface="inherit"/>
                        </a:rPr>
                        <a:t>Dánia, Írország, Hollandia, Svédország, Egyesült Királyság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o-RO" b="0" dirty="0" smtClean="0">
                          <a:effectLst/>
                          <a:latin typeface="inherit"/>
                        </a:rPr>
                        <a:t>1</a:t>
                      </a:r>
                      <a:r>
                        <a:rPr lang="en-US" b="0" dirty="0" smtClean="0">
                          <a:effectLst/>
                          <a:latin typeface="inherit"/>
                        </a:rPr>
                        <a:t>60</a:t>
                      </a:r>
                      <a:r>
                        <a:rPr lang="ro-RO" b="0" dirty="0" smtClean="0">
                          <a:effectLst/>
                          <a:latin typeface="inherit"/>
                        </a:rPr>
                        <a:t> </a:t>
                      </a:r>
                      <a:r>
                        <a:rPr lang="ro-RO" b="0" dirty="0">
                          <a:effectLst/>
                          <a:latin typeface="inherit"/>
                        </a:rPr>
                        <a:t>€ / nap</a:t>
                      </a:r>
                    </a:p>
                  </a:txBody>
                  <a:tcPr marL="38100" marR="38100" marT="38100" marB="38100"/>
                </a:tc>
              </a:tr>
              <a:tr h="2175193">
                <a:tc>
                  <a:txBody>
                    <a:bodyPr/>
                    <a:lstStyle/>
                    <a:p>
                      <a:pPr algn="l" fontAlgn="t"/>
                      <a:r>
                        <a:rPr lang="ro-RO" b="0" dirty="0">
                          <a:effectLst/>
                          <a:latin typeface="inherit"/>
                        </a:rPr>
                        <a:t>Belgium, Bulgária, Csehország, Görögország, Franciaország, Olaszország, Ciprus, Luxemburg, Magyarország, Ausztria, Lengyelország, Románia, Finnország, Izland, Liechtenstein, Norvégia</a:t>
                      </a:r>
                      <a:r>
                        <a:rPr lang="ro-RO" b="0" dirty="0" smtClean="0">
                          <a:effectLst/>
                          <a:latin typeface="inherit"/>
                        </a:rPr>
                        <a:t>, </a:t>
                      </a:r>
                      <a:r>
                        <a:rPr lang="ro-RO" b="0" dirty="0">
                          <a:effectLst/>
                          <a:latin typeface="inherit"/>
                        </a:rPr>
                        <a:t>Törökország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 smtClean="0">
                          <a:effectLst/>
                          <a:latin typeface="inherit"/>
                        </a:rPr>
                        <a:t>140</a:t>
                      </a:r>
                      <a:r>
                        <a:rPr lang="ro-RO" b="0" dirty="0" smtClean="0">
                          <a:effectLst/>
                          <a:latin typeface="inherit"/>
                        </a:rPr>
                        <a:t> </a:t>
                      </a:r>
                      <a:r>
                        <a:rPr lang="ro-RO" b="0" dirty="0">
                          <a:effectLst/>
                          <a:latin typeface="inherit"/>
                        </a:rPr>
                        <a:t>€ / nap</a:t>
                      </a:r>
                    </a:p>
                  </a:txBody>
                  <a:tcPr marL="38100" marR="38100" marT="38100" marB="38100"/>
                </a:tc>
              </a:tr>
              <a:tr h="864616">
                <a:tc>
                  <a:txBody>
                    <a:bodyPr/>
                    <a:lstStyle/>
                    <a:p>
                      <a:pPr algn="l" fontAlgn="t"/>
                      <a:r>
                        <a:rPr lang="ro-RO" b="0" dirty="0">
                          <a:effectLst/>
                          <a:latin typeface="inherit"/>
                        </a:rPr>
                        <a:t>Németország, Spanyolország, Lettország, Málta, Portugália, Szlovákia, Macedónia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 smtClean="0">
                          <a:effectLst/>
                          <a:latin typeface="inherit"/>
                        </a:rPr>
                        <a:t>120</a:t>
                      </a:r>
                      <a:r>
                        <a:rPr lang="ro-RO" b="0" dirty="0" smtClean="0">
                          <a:effectLst/>
                          <a:latin typeface="inherit"/>
                        </a:rPr>
                        <a:t> </a:t>
                      </a:r>
                      <a:r>
                        <a:rPr lang="ro-RO" b="0" dirty="0">
                          <a:effectLst/>
                          <a:latin typeface="inherit"/>
                        </a:rPr>
                        <a:t>€ / nap</a:t>
                      </a:r>
                    </a:p>
                  </a:txBody>
                  <a:tcPr marL="38100" marR="38100" marT="38100" marB="38100"/>
                </a:tc>
              </a:tr>
              <a:tr h="536972">
                <a:tc>
                  <a:txBody>
                    <a:bodyPr/>
                    <a:lstStyle/>
                    <a:p>
                      <a:pPr algn="l" fontAlgn="t"/>
                      <a:r>
                        <a:rPr lang="ro-RO" b="0" dirty="0">
                          <a:effectLst/>
                          <a:latin typeface="inherit"/>
                        </a:rPr>
                        <a:t>Észtország, Horvátország, Litvánia, Szlovénia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 smtClean="0">
                          <a:effectLst/>
                          <a:latin typeface="inherit"/>
                        </a:rPr>
                        <a:t>100</a:t>
                      </a:r>
                      <a:r>
                        <a:rPr lang="ro-RO" b="0" dirty="0" smtClean="0">
                          <a:effectLst/>
                          <a:latin typeface="inherit"/>
                        </a:rPr>
                        <a:t> </a:t>
                      </a:r>
                      <a:r>
                        <a:rPr lang="ro-RO" b="0" dirty="0">
                          <a:effectLst/>
                          <a:latin typeface="inherit"/>
                        </a:rPr>
                        <a:t>€ / nap</a:t>
                      </a:r>
                    </a:p>
                  </a:txBody>
                  <a:tcPr marL="38100" marR="38100" marT="38100" marB="381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64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90600"/>
            <a:ext cx="7125113" cy="1828800"/>
          </a:xfrm>
        </p:spPr>
        <p:txBody>
          <a:bodyPr/>
          <a:lstStyle/>
          <a:p>
            <a:r>
              <a:rPr lang="ro-RO" b="1" dirty="0">
                <a:solidFill>
                  <a:schemeClr val="bg1"/>
                </a:solidFill>
              </a:rPr>
              <a:t>Utazási támogatás távolság </a:t>
            </a:r>
            <a:r>
              <a:rPr lang="ro-RO" b="1" dirty="0" smtClean="0">
                <a:solidFill>
                  <a:schemeClr val="bg1"/>
                </a:solidFill>
              </a:rPr>
              <a:t>alapján</a:t>
            </a:r>
            <a:r>
              <a:rPr lang="en-US" b="1" dirty="0" smtClean="0">
                <a:solidFill>
                  <a:schemeClr val="bg1"/>
                </a:solidFill>
              </a:rPr>
              <a:t>, Erasmus+ Guide page 45.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http</a:t>
            </a:r>
            <a:r>
              <a:rPr lang="en-US" b="1" dirty="0">
                <a:solidFill>
                  <a:schemeClr val="bg1"/>
                </a:solidFill>
              </a:rPr>
              <a:t>://ec.europa.eu/programmes/erasmus-plus/tools/distance_en.htm</a:t>
            </a:r>
            <a:br>
              <a:rPr lang="en-US" b="1" dirty="0">
                <a:solidFill>
                  <a:schemeClr val="bg1"/>
                </a:solidFill>
              </a:rPr>
            </a:br>
            <a:endParaRPr lang="ro-RO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2653013"/>
              </p:ext>
            </p:extLst>
          </p:nvPr>
        </p:nvGraphicFramePr>
        <p:xfrm>
          <a:off x="762000" y="3505200"/>
          <a:ext cx="71247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2350"/>
                <a:gridCol w="3562350"/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o-RO" b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100 – 499 km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o-RO" b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180 €</a:t>
                      </a:r>
                    </a:p>
                  </a:txBody>
                  <a:tcPr marL="38100" marR="38100" marT="38100" marB="381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o-RO" b="0">
                          <a:effectLst/>
                          <a:latin typeface="inherit"/>
                        </a:rPr>
                        <a:t>500 – 1 999 km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o-RO" b="0">
                          <a:effectLst/>
                          <a:latin typeface="inherit"/>
                        </a:rPr>
                        <a:t>275 €</a:t>
                      </a:r>
                    </a:p>
                  </a:txBody>
                  <a:tcPr marL="38100" marR="38100" marT="38100" marB="381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nn-NO" b="0" dirty="0">
                          <a:effectLst/>
                          <a:latin typeface="inherit"/>
                        </a:rPr>
                        <a:t>2 000 – 2 999 km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o-RO" b="0">
                          <a:effectLst/>
                          <a:latin typeface="inherit"/>
                        </a:rPr>
                        <a:t>360 €</a:t>
                      </a:r>
                    </a:p>
                  </a:txBody>
                  <a:tcPr marL="38100" marR="38100" marT="38100" marB="381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nn-NO" b="0">
                          <a:effectLst/>
                          <a:latin typeface="inherit"/>
                        </a:rPr>
                        <a:t>3 000 – 3 999 km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o-RO" b="0" dirty="0">
                          <a:effectLst/>
                          <a:latin typeface="inherit"/>
                        </a:rPr>
                        <a:t>530 €</a:t>
                      </a:r>
                    </a:p>
                  </a:txBody>
                  <a:tcPr marL="38100" marR="38100" marT="38100" marB="381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nn-NO" b="0">
                          <a:effectLst/>
                          <a:latin typeface="inherit"/>
                        </a:rPr>
                        <a:t>4 000 – 7 999 km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o-RO" b="0">
                          <a:effectLst/>
                          <a:latin typeface="inherit"/>
                        </a:rPr>
                        <a:t>820 €</a:t>
                      </a:r>
                    </a:p>
                  </a:txBody>
                  <a:tcPr marL="38100" marR="38100" marT="38100" marB="381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nn-NO" b="0">
                          <a:effectLst/>
                          <a:latin typeface="inherit"/>
                        </a:rPr>
                        <a:t>8 000 – 19 999 km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o-RO" b="0" dirty="0">
                          <a:effectLst/>
                          <a:latin typeface="inherit"/>
                        </a:rPr>
                        <a:t>1100 €</a:t>
                      </a:r>
                    </a:p>
                  </a:txBody>
                  <a:tcPr marL="38100" marR="38100" marT="38100" marB="381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94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TC102455519[[fn=Winter]]</Template>
  <TotalTime>63</TotalTime>
  <Words>344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Winter</vt:lpstr>
      <vt:lpstr>1_Winter</vt:lpstr>
      <vt:lpstr>2_Winter</vt:lpstr>
      <vt:lpstr>Felsőoktatási munkatársak képzési célú mobilitása - STT</vt:lpstr>
      <vt:lpstr>2014/2015</vt:lpstr>
      <vt:lpstr>A pályázattípus célja</vt:lpstr>
      <vt:lpstr>Támogatható tevékenységek</vt:lpstr>
      <vt:lpstr>Pályázati feltételek</vt:lpstr>
      <vt:lpstr>Pályázati feltételek</vt:lpstr>
      <vt:lpstr>A támogatás mértéke</vt:lpstr>
      <vt:lpstr>Utazási támogatás távolság alapján, Erasmus+ Guide page 45.   http://ec.europa.eu/programmes/erasmus-plus/tools/distance_en.htm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Felsőoktatási munkatársak képzési célú mobilitása - STT</dc:title>
  <dc:creator>TIMI</dc:creator>
  <cp:lastModifiedBy>Boross Ildikó</cp:lastModifiedBy>
  <cp:revision>15</cp:revision>
  <dcterms:created xsi:type="dcterms:W3CDTF">2006-08-16T00:00:00Z</dcterms:created>
  <dcterms:modified xsi:type="dcterms:W3CDTF">2014-03-03T11:44:30Z</dcterms:modified>
</cp:coreProperties>
</file>