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9" r:id="rId2"/>
    <p:sldId id="271" r:id="rId3"/>
    <p:sldId id="256" r:id="rId4"/>
    <p:sldId id="257" r:id="rId5"/>
    <p:sldId id="277" r:id="rId6"/>
    <p:sldId id="258" r:id="rId7"/>
    <p:sldId id="259" r:id="rId8"/>
    <p:sldId id="260" r:id="rId9"/>
    <p:sldId id="268" r:id="rId10"/>
    <p:sldId id="280" r:id="rId11"/>
    <p:sldId id="281" r:id="rId12"/>
    <p:sldId id="282" r:id="rId13"/>
    <p:sldId id="283" r:id="rId14"/>
    <p:sldId id="267" r:id="rId15"/>
    <p:sldId id="279" r:id="rId16"/>
    <p:sldId id="261" r:id="rId17"/>
    <p:sldId id="274" r:id="rId18"/>
    <p:sldId id="272" r:id="rId19"/>
    <p:sldId id="275"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0" d="100"/>
          <a:sy n="30" d="100"/>
        </p:scale>
        <p:origin x="-595" y="-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19" name="Group 218"/>
          <p:cNvGrpSpPr/>
          <p:nvPr/>
        </p:nvGrpSpPr>
        <p:grpSpPr>
          <a:xfrm>
            <a:off x="6558164" y="66319"/>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1D8BD707-D9CF-40AE-B4C6-C98DA3205C09}" type="datetimeFigureOut">
              <a:rPr lang="en-US" smtClean="0"/>
              <a:pPr/>
              <a:t>3/3/2014</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5000" r="-5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510418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solidFill>
                  <a:prstClr val="black"/>
                </a:solidFill>
                <a:latin typeface="Verdana"/>
              </a:rPr>
              <a:t>A pályázattípus </a:t>
            </a:r>
            <a:r>
              <a:rPr lang="ro-RO" b="1" dirty="0" smtClean="0">
                <a:solidFill>
                  <a:prstClr val="black"/>
                </a:solidFill>
                <a:latin typeface="Verdana"/>
              </a:rPr>
              <a:t>célja – szakmai gyakorlat</a:t>
            </a:r>
            <a:endParaRPr lang="ro-RO" dirty="0">
              <a:solidFill>
                <a:schemeClr val="bg1"/>
              </a:solidFill>
            </a:endParaRPr>
          </a:p>
        </p:txBody>
      </p:sp>
      <p:sp>
        <p:nvSpPr>
          <p:cNvPr id="3" name="Content Placeholder 2"/>
          <p:cNvSpPr>
            <a:spLocks noGrp="1"/>
          </p:cNvSpPr>
          <p:nvPr>
            <p:ph idx="1"/>
          </p:nvPr>
        </p:nvSpPr>
        <p:spPr/>
        <p:txBody>
          <a:bodyPr>
            <a:normAutofit fontScale="85000" lnSpcReduction="10000"/>
          </a:bodyPr>
          <a:lstStyle/>
          <a:p>
            <a:pPr marL="0" indent="0" fontAlgn="base">
              <a:buNone/>
            </a:pPr>
            <a:r>
              <a:rPr lang="hu-HU" sz="3200" dirty="0">
                <a:solidFill>
                  <a:schemeClr val="bg1"/>
                </a:solidFill>
              </a:rPr>
              <a:t>SMP- A gyakorlat egy másik programországban található vállalkozásnál, szervezetnél eltöltött időszak. Célja, hogy segítséget nyújtson a közösségi munkaerőpiacon szükséges készségek elsajátításához és a fogadó ország gazdasági és társadalmi kultúrájának a megértéséhez. A fogadó vállalkozás a munkaerőpiacon vagy az oktatás, képzés vagy az ifjúság területén aktív privát vagy közintézmény lehet, Nemzeti Irodák és EU-szervek kivételével.</a:t>
            </a:r>
          </a:p>
          <a:p>
            <a:pPr marL="0" indent="0">
              <a:buNone/>
            </a:pPr>
            <a:endParaRPr lang="ro-RO" sz="3200" dirty="0">
              <a:solidFill>
                <a:schemeClr val="bg1"/>
              </a:solidFill>
            </a:endParaRPr>
          </a:p>
        </p:txBody>
      </p:sp>
    </p:spTree>
    <p:extLst>
      <p:ext uri="{BB962C8B-B14F-4D97-AF65-F5344CB8AC3E}">
        <p14:creationId xmlns:p14="http://schemas.microsoft.com/office/powerpoint/2010/main" val="366193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solidFill>
                  <a:prstClr val="black"/>
                </a:solidFill>
                <a:latin typeface="Verdana"/>
              </a:rPr>
              <a:t>Támogatható </a:t>
            </a:r>
            <a:r>
              <a:rPr lang="ro-RO" b="1" dirty="0" smtClean="0">
                <a:solidFill>
                  <a:prstClr val="black"/>
                </a:solidFill>
                <a:latin typeface="Verdana"/>
              </a:rPr>
              <a:t>tevékenységek – szakmai gyakorlat</a:t>
            </a:r>
            <a:endParaRPr lang="ro-RO" dirty="0">
              <a:solidFill>
                <a:schemeClr val="bg1"/>
              </a:solidFill>
            </a:endParaRPr>
          </a:p>
        </p:txBody>
      </p:sp>
      <p:sp>
        <p:nvSpPr>
          <p:cNvPr id="3" name="Content Placeholder 2"/>
          <p:cNvSpPr>
            <a:spLocks noGrp="1"/>
          </p:cNvSpPr>
          <p:nvPr>
            <p:ph idx="1"/>
          </p:nvPr>
        </p:nvSpPr>
        <p:spPr/>
        <p:txBody>
          <a:bodyPr>
            <a:normAutofit/>
          </a:bodyPr>
          <a:lstStyle/>
          <a:p>
            <a:pPr fontAlgn="base">
              <a:buFont typeface="Arial"/>
              <a:buChar char="•"/>
            </a:pPr>
            <a:r>
              <a:rPr lang="hu-HU" sz="3200" dirty="0">
                <a:solidFill>
                  <a:schemeClr val="bg1"/>
                </a:solidFill>
                <a:latin typeface="inherit"/>
              </a:rPr>
              <a:t>felsőoktatási hallgatók szakmai gyakorlati mobilitása (2-12 hónap);</a:t>
            </a:r>
          </a:p>
          <a:p>
            <a:pPr fontAlgn="base">
              <a:buFont typeface="Arial"/>
              <a:buChar char="•"/>
            </a:pPr>
            <a:r>
              <a:rPr lang="hu-HU" sz="3200" dirty="0">
                <a:solidFill>
                  <a:schemeClr val="bg1"/>
                </a:solidFill>
                <a:latin typeface="inherit"/>
              </a:rPr>
              <a:t>tanulmányok és szakmai gyakorlat kombinációja (hossza 3-12 hónap).</a:t>
            </a:r>
          </a:p>
          <a:p>
            <a:pPr marL="0" indent="0">
              <a:buNone/>
            </a:pPr>
            <a:endParaRPr lang="ro-RO" sz="3200" dirty="0">
              <a:solidFill>
                <a:schemeClr val="bg1"/>
              </a:solidFill>
            </a:endParaRPr>
          </a:p>
        </p:txBody>
      </p:sp>
    </p:spTree>
    <p:extLst>
      <p:ext uri="{BB962C8B-B14F-4D97-AF65-F5344CB8AC3E}">
        <p14:creationId xmlns:p14="http://schemas.microsoft.com/office/powerpoint/2010/main" val="3383359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solidFill>
                  <a:prstClr val="black"/>
                </a:solidFill>
                <a:latin typeface="Verdana"/>
              </a:rPr>
              <a:t>Pályázati feltételek </a:t>
            </a:r>
            <a:r>
              <a:rPr lang="ro-RO" b="1" dirty="0" smtClean="0">
                <a:solidFill>
                  <a:prstClr val="black"/>
                </a:solidFill>
                <a:latin typeface="Verdana"/>
              </a:rPr>
              <a:t>– szakmai gyakorlat</a:t>
            </a:r>
            <a:endParaRPr lang="ro-RO" dirty="0">
              <a:solidFill>
                <a:schemeClr val="bg1"/>
              </a:solidFill>
            </a:endParaRPr>
          </a:p>
        </p:txBody>
      </p:sp>
      <p:sp>
        <p:nvSpPr>
          <p:cNvPr id="3" name="Content Placeholder 2"/>
          <p:cNvSpPr>
            <a:spLocks noGrp="1"/>
          </p:cNvSpPr>
          <p:nvPr>
            <p:ph idx="1"/>
          </p:nvPr>
        </p:nvSpPr>
        <p:spPr/>
        <p:txBody>
          <a:bodyPr>
            <a:normAutofit fontScale="62500" lnSpcReduction="20000"/>
          </a:bodyPr>
          <a:lstStyle/>
          <a:p>
            <a:pPr marL="0" indent="0">
              <a:buNone/>
            </a:pPr>
            <a:r>
              <a:rPr lang="hu-HU" sz="3200" dirty="0">
                <a:solidFill>
                  <a:schemeClr val="bg1"/>
                </a:solidFill>
              </a:rPr>
              <a:t>A hallgató felsőoktatási intézménye rendelkezik ECHE tanúsítvánnyal.</a:t>
            </a:r>
          </a:p>
          <a:p>
            <a:pPr marL="0" indent="0">
              <a:buNone/>
            </a:pPr>
            <a:r>
              <a:rPr lang="hu-HU" sz="3200" dirty="0">
                <a:solidFill>
                  <a:schemeClr val="bg1"/>
                </a:solidFill>
              </a:rPr>
              <a:t>A hallgató </a:t>
            </a:r>
            <a:r>
              <a:rPr lang="hu-HU" sz="3200" dirty="0" smtClean="0">
                <a:solidFill>
                  <a:schemeClr val="bg1"/>
                </a:solidFill>
              </a:rPr>
              <a:t>román </a:t>
            </a:r>
            <a:r>
              <a:rPr lang="hu-HU" sz="3200" dirty="0">
                <a:solidFill>
                  <a:schemeClr val="bg1"/>
                </a:solidFill>
              </a:rPr>
              <a:t>állampolgár, vagy oklevélszerzésre irányuló tanulmányokat folytat az intézményben.</a:t>
            </a:r>
          </a:p>
          <a:p>
            <a:pPr marL="0" indent="0">
              <a:buNone/>
            </a:pPr>
            <a:r>
              <a:rPr lang="hu-HU" sz="3200" b="1" dirty="0">
                <a:solidFill>
                  <a:schemeClr val="bg1"/>
                </a:solidFill>
              </a:rPr>
              <a:t>A frissen diplomát szerzett hallgatók is részt vehetnek szakmai gyakorlaton a végzésük utáni évben is (ebben az esetben a pályázatot már a végzésük évében kell benyújtaniuk).</a:t>
            </a:r>
          </a:p>
          <a:p>
            <a:pPr marL="0" indent="0">
              <a:buNone/>
            </a:pPr>
            <a:r>
              <a:rPr lang="hu-HU" sz="3200" dirty="0">
                <a:solidFill>
                  <a:schemeClr val="bg1"/>
                </a:solidFill>
              </a:rPr>
              <a:t>A tanárasszisztensi mobilitás tevékenység is szakmai gyakorlatnak tekintendő.</a:t>
            </a:r>
          </a:p>
          <a:p>
            <a:pPr marL="0" indent="0">
              <a:buNone/>
            </a:pPr>
            <a:r>
              <a:rPr lang="hu-HU" sz="3200" dirty="0">
                <a:solidFill>
                  <a:schemeClr val="bg1"/>
                </a:solidFill>
              </a:rPr>
              <a:t>Szakmai gyakorlatra akár már a felsőoktatási tanulmányok első évében is lehet utazni.</a:t>
            </a:r>
          </a:p>
          <a:p>
            <a:pPr marL="0" indent="0">
              <a:buNone/>
            </a:pPr>
            <a:r>
              <a:rPr lang="hu-HU" sz="3200" dirty="0">
                <a:solidFill>
                  <a:schemeClr val="bg1"/>
                </a:solidFill>
              </a:rPr>
              <a:t>A kiutazás feltétele, hogy a hallgató az intézményi elbíráláson megfelelt.</a:t>
            </a:r>
            <a:endParaRPr lang="ro-RO" sz="3200" dirty="0">
              <a:solidFill>
                <a:schemeClr val="bg1"/>
              </a:solidFill>
            </a:endParaRPr>
          </a:p>
        </p:txBody>
      </p:sp>
    </p:spTree>
    <p:extLst>
      <p:ext uri="{BB962C8B-B14F-4D97-AF65-F5344CB8AC3E}">
        <p14:creationId xmlns:p14="http://schemas.microsoft.com/office/powerpoint/2010/main" val="3381242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solidFill>
                  <a:prstClr val="black"/>
                </a:solidFill>
                <a:latin typeface="Verdana"/>
              </a:rPr>
              <a:t>Pályázati feltételek </a:t>
            </a:r>
            <a:r>
              <a:rPr lang="ro-RO" b="1" dirty="0" smtClean="0">
                <a:solidFill>
                  <a:prstClr val="black"/>
                </a:solidFill>
                <a:latin typeface="Verdana"/>
              </a:rPr>
              <a:t>– szakmai gyakorlat</a:t>
            </a:r>
            <a:endParaRPr lang="ro-RO" dirty="0">
              <a:solidFill>
                <a:schemeClr val="bg1"/>
              </a:solidFill>
            </a:endParaRPr>
          </a:p>
        </p:txBody>
      </p:sp>
      <p:sp>
        <p:nvSpPr>
          <p:cNvPr id="3" name="Content Placeholder 2"/>
          <p:cNvSpPr>
            <a:spLocks noGrp="1"/>
          </p:cNvSpPr>
          <p:nvPr>
            <p:ph idx="1"/>
          </p:nvPr>
        </p:nvSpPr>
        <p:spPr/>
        <p:txBody>
          <a:bodyPr>
            <a:normAutofit fontScale="77500" lnSpcReduction="20000"/>
          </a:bodyPr>
          <a:lstStyle/>
          <a:p>
            <a:pPr marL="0" indent="0">
              <a:buNone/>
            </a:pPr>
            <a:r>
              <a:rPr lang="hu-HU" sz="3200" dirty="0">
                <a:solidFill>
                  <a:schemeClr val="bg1"/>
                </a:solidFill>
              </a:rPr>
              <a:t>A hallgatóval képzési megállapodás jön létre, ezt a megállapodást minden érintett félnek jóvá kell hagynia.</a:t>
            </a:r>
          </a:p>
          <a:p>
            <a:pPr marL="0" indent="0">
              <a:buNone/>
            </a:pPr>
            <a:r>
              <a:rPr lang="hu-HU" sz="3200" dirty="0">
                <a:solidFill>
                  <a:schemeClr val="bg1"/>
                </a:solidFill>
              </a:rPr>
              <a:t>A tanulmányi időszak végén a külföldi fogadóintézménynek igazolást kell kiadnia az elvégzett programról és eredményekről.</a:t>
            </a:r>
          </a:p>
          <a:p>
            <a:pPr marL="0" indent="0">
              <a:buNone/>
            </a:pPr>
            <a:r>
              <a:rPr lang="hu-HU" sz="3200" dirty="0">
                <a:solidFill>
                  <a:schemeClr val="bg1"/>
                </a:solidFill>
              </a:rPr>
              <a:t>A küldő intézménynek teljes mértékben be kell számítania a külföldi szakmai gyakorlat időszakát.</a:t>
            </a:r>
          </a:p>
          <a:p>
            <a:pPr marL="0" indent="0">
              <a:buNone/>
            </a:pPr>
            <a:r>
              <a:rPr lang="hu-HU" sz="3200" dirty="0">
                <a:solidFill>
                  <a:schemeClr val="bg1"/>
                </a:solidFill>
              </a:rPr>
              <a:t>A hallgatók a külföldön töltött időszak folyamán is jogosultak az anyaintézményüknél kapott tanulmányi ösztöndíjra vagy egyéb hitel folyósítására.</a:t>
            </a:r>
            <a:endParaRPr lang="ro-RO" sz="3200" dirty="0">
              <a:solidFill>
                <a:schemeClr val="bg1"/>
              </a:solidFill>
            </a:endParaRPr>
          </a:p>
        </p:txBody>
      </p:sp>
    </p:spTree>
    <p:extLst>
      <p:ext uri="{BB962C8B-B14F-4D97-AF65-F5344CB8AC3E}">
        <p14:creationId xmlns:p14="http://schemas.microsoft.com/office/powerpoint/2010/main" val="3629758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u-HU" b="1" dirty="0" smtClean="0">
                <a:solidFill>
                  <a:schemeClr val="bg1"/>
                </a:solidFill>
              </a:rPr>
              <a:t>A programban részt vevő országok</a:t>
            </a:r>
            <a:endParaRPr lang="ro-RO" b="1" dirty="0">
              <a:solidFill>
                <a:schemeClr val="bg1"/>
              </a:solidFill>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ro-RO" sz="3200" dirty="0" smtClean="0">
                <a:solidFill>
                  <a:schemeClr val="bg1"/>
                </a:solidFill>
                <a:latin typeface="Verdana"/>
              </a:rPr>
              <a:t>az </a:t>
            </a:r>
            <a:r>
              <a:rPr lang="ro-RO" sz="3200" dirty="0">
                <a:solidFill>
                  <a:schemeClr val="bg1"/>
                </a:solidFill>
                <a:latin typeface="Verdana"/>
              </a:rPr>
              <a:t>Európai Unió </a:t>
            </a:r>
            <a:r>
              <a:rPr lang="ro-RO" sz="3200" dirty="0" smtClean="0">
                <a:solidFill>
                  <a:schemeClr val="bg1"/>
                </a:solidFill>
                <a:latin typeface="Verdana"/>
              </a:rPr>
              <a:t>tagállamai</a:t>
            </a:r>
          </a:p>
          <a:p>
            <a:pPr>
              <a:buFont typeface="Wingdings" panose="05000000000000000000" pitchFamily="2" charset="2"/>
              <a:buChar char="v"/>
            </a:pPr>
            <a:r>
              <a:rPr lang="ro-RO" sz="3200" dirty="0" smtClean="0">
                <a:solidFill>
                  <a:schemeClr val="bg1"/>
                </a:solidFill>
                <a:latin typeface="Verdana"/>
              </a:rPr>
              <a:t> </a:t>
            </a:r>
            <a:r>
              <a:rPr lang="en-US" sz="3200" dirty="0" smtClean="0">
                <a:solidFill>
                  <a:schemeClr val="bg1"/>
                </a:solidFill>
                <a:latin typeface="Verdana"/>
              </a:rPr>
              <a:t>+  </a:t>
            </a:r>
            <a:r>
              <a:rPr lang="ro-RO" sz="3200" dirty="0" smtClean="0">
                <a:solidFill>
                  <a:schemeClr val="bg1"/>
                </a:solidFill>
                <a:latin typeface="Verdana"/>
              </a:rPr>
              <a:t>Macedónia </a:t>
            </a:r>
            <a:r>
              <a:rPr lang="ro-RO" sz="3200" dirty="0">
                <a:solidFill>
                  <a:schemeClr val="bg1"/>
                </a:solidFill>
                <a:latin typeface="Verdana"/>
              </a:rPr>
              <a:t>Volt Jugoszláv Köztársaság, Izland, Liechtenstein, Norvégia</a:t>
            </a:r>
            <a:r>
              <a:rPr lang="ro-RO" sz="3200" dirty="0" smtClean="0">
                <a:solidFill>
                  <a:schemeClr val="bg1"/>
                </a:solidFill>
                <a:latin typeface="Verdana"/>
              </a:rPr>
              <a:t>, </a:t>
            </a:r>
            <a:r>
              <a:rPr lang="ro-RO" sz="3200" dirty="0">
                <a:solidFill>
                  <a:schemeClr val="bg1"/>
                </a:solidFill>
                <a:latin typeface="Verdana"/>
              </a:rPr>
              <a:t>Törökország</a:t>
            </a:r>
            <a:endParaRPr lang="ro-RO" sz="3200" dirty="0">
              <a:solidFill>
                <a:schemeClr val="bg1"/>
              </a:solidFill>
            </a:endParaRPr>
          </a:p>
        </p:txBody>
      </p:sp>
    </p:spTree>
    <p:extLst>
      <p:ext uri="{BB962C8B-B14F-4D97-AF65-F5344CB8AC3E}">
        <p14:creationId xmlns:p14="http://schemas.microsoft.com/office/powerpoint/2010/main" val="226202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u-HU" b="1" dirty="0" smtClean="0">
                <a:solidFill>
                  <a:prstClr val="black"/>
                </a:solidFill>
                <a:latin typeface="Verdana"/>
              </a:rPr>
              <a:t>Ösztöndíj</a:t>
            </a:r>
            <a:endParaRPr lang="ro-RO"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hu-HU" sz="3200" dirty="0">
                <a:solidFill>
                  <a:schemeClr val="bg1"/>
                </a:solidFill>
              </a:rPr>
              <a:t>Támogatási szerződés</a:t>
            </a:r>
          </a:p>
          <a:p>
            <a:pPr>
              <a:buFont typeface="Arial" panose="020B0604020202020204" pitchFamily="34" charset="0"/>
              <a:buChar char="•"/>
            </a:pPr>
            <a:r>
              <a:rPr lang="hu-HU" sz="3200" dirty="0">
                <a:solidFill>
                  <a:schemeClr val="bg1"/>
                </a:solidFill>
              </a:rPr>
              <a:t>Két részletben – kiutazás előtt 80%</a:t>
            </a:r>
          </a:p>
          <a:p>
            <a:pPr>
              <a:buFont typeface="Arial" panose="020B0604020202020204" pitchFamily="34" charset="0"/>
              <a:buChar char="•"/>
            </a:pPr>
            <a:r>
              <a:rPr lang="hu-HU" sz="3200" dirty="0">
                <a:solidFill>
                  <a:schemeClr val="bg1"/>
                </a:solidFill>
              </a:rPr>
              <a:t>                            - hazautazás után 20% </a:t>
            </a:r>
          </a:p>
          <a:p>
            <a:pPr>
              <a:buFont typeface="Arial" panose="020B0604020202020204" pitchFamily="34" charset="0"/>
              <a:buChar char="•"/>
            </a:pPr>
            <a:r>
              <a:rPr lang="hu-HU" sz="3200" dirty="0">
                <a:solidFill>
                  <a:schemeClr val="bg1"/>
                </a:solidFill>
              </a:rPr>
              <a:t>Ösztöndíj – euróban – devizaszámla </a:t>
            </a:r>
          </a:p>
          <a:p>
            <a:pPr>
              <a:buFont typeface="Arial" panose="020B0604020202020204" pitchFamily="34" charset="0"/>
              <a:buChar char="•"/>
            </a:pPr>
            <a:r>
              <a:rPr lang="hu-HU" sz="3200" dirty="0">
                <a:solidFill>
                  <a:schemeClr val="bg1"/>
                </a:solidFill>
              </a:rPr>
              <a:t>Költségekre – utazás, szállás, stb.</a:t>
            </a:r>
          </a:p>
          <a:p>
            <a:pPr>
              <a:buFont typeface="Arial" panose="020B0604020202020204" pitchFamily="34" charset="0"/>
              <a:buChar char="•"/>
            </a:pPr>
            <a:r>
              <a:rPr lang="hu-HU" sz="3200" dirty="0">
                <a:solidFill>
                  <a:schemeClr val="bg1"/>
                </a:solidFill>
              </a:rPr>
              <a:t>Egészségbiztosítás </a:t>
            </a:r>
          </a:p>
          <a:p>
            <a:pPr>
              <a:buFont typeface="Arial" panose="020B0604020202020204" pitchFamily="34" charset="0"/>
              <a:buChar char="•"/>
            </a:pPr>
            <a:endParaRPr lang="ro-RO" sz="3200" dirty="0">
              <a:solidFill>
                <a:schemeClr val="bg1"/>
              </a:solidFill>
            </a:endParaRPr>
          </a:p>
        </p:txBody>
      </p:sp>
    </p:spTree>
    <p:extLst>
      <p:ext uri="{BB962C8B-B14F-4D97-AF65-F5344CB8AC3E}">
        <p14:creationId xmlns:p14="http://schemas.microsoft.com/office/powerpoint/2010/main" val="2990104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019300" y="228600"/>
            <a:ext cx="7124700" cy="923925"/>
          </a:xfrm>
        </p:spPr>
        <p:txBody>
          <a:bodyPr/>
          <a:lstStyle/>
          <a:p>
            <a:pPr algn="ctr"/>
            <a:r>
              <a:rPr lang="hu-HU" b="1" dirty="0" smtClean="0">
                <a:solidFill>
                  <a:schemeClr val="bg1"/>
                </a:solidFill>
              </a:rPr>
              <a:t> </a:t>
            </a:r>
            <a:endParaRPr lang="ro-RO" b="1" dirty="0">
              <a:solidFill>
                <a:schemeClr val="bg1"/>
              </a:solidFill>
            </a:endParaRP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729787240"/>
              </p:ext>
            </p:extLst>
          </p:nvPr>
        </p:nvGraphicFramePr>
        <p:xfrm>
          <a:off x="838200" y="304800"/>
          <a:ext cx="7124700" cy="5577840"/>
        </p:xfrm>
        <a:graphic>
          <a:graphicData uri="http://schemas.openxmlformats.org/drawingml/2006/table">
            <a:tbl>
              <a:tblPr firstRow="1" bandRow="1">
                <a:tableStyleId>{5C22544A-7EE6-4342-B048-85BDC9FD1C3A}</a:tableStyleId>
              </a:tblPr>
              <a:tblGrid>
                <a:gridCol w="4705350"/>
                <a:gridCol w="2419350"/>
              </a:tblGrid>
              <a:tr h="1219199">
                <a:tc>
                  <a:txBody>
                    <a:bodyPr/>
                    <a:lstStyle/>
                    <a:p>
                      <a:r>
                        <a:rPr lang="ro-RO" b="1" i="0" dirty="0" smtClean="0">
                          <a:solidFill>
                            <a:srgbClr val="3A3A3A"/>
                          </a:solidFill>
                          <a:effectLst/>
                          <a:latin typeface="Verdana"/>
                        </a:rPr>
                        <a:t>Fogadó ország</a:t>
                      </a:r>
                      <a:endParaRPr lang="ro-RO" dirty="0"/>
                    </a:p>
                  </a:txBody>
                  <a:tcPr/>
                </a:tc>
                <a:tc>
                  <a:txBody>
                    <a:bodyPr/>
                    <a:lstStyle/>
                    <a:p>
                      <a:r>
                        <a:rPr lang="ro-RO" b="1" i="0" dirty="0" smtClean="0">
                          <a:solidFill>
                            <a:srgbClr val="3A3A3A"/>
                          </a:solidFill>
                          <a:effectLst/>
                          <a:latin typeface="Verdana"/>
                        </a:rPr>
                        <a:t>tanulmányi </a:t>
                      </a:r>
                      <a:r>
                        <a:rPr lang="hu-HU" b="1" i="0" dirty="0" smtClean="0">
                          <a:solidFill>
                            <a:srgbClr val="3A3A3A"/>
                          </a:solidFill>
                          <a:effectLst/>
                          <a:latin typeface="Verdana"/>
                        </a:rPr>
                        <a:t>és szakmai gyakorlat </a:t>
                      </a:r>
                      <a:r>
                        <a:rPr lang="ro-RO" b="1" i="0" dirty="0" smtClean="0">
                          <a:solidFill>
                            <a:srgbClr val="3A3A3A"/>
                          </a:solidFill>
                          <a:effectLst/>
                          <a:latin typeface="Verdana"/>
                        </a:rPr>
                        <a:t>célú mobilitás (kombinált mobilitás is!)</a:t>
                      </a:r>
                      <a:endParaRPr lang="ro-RO" dirty="0"/>
                    </a:p>
                  </a:txBody>
                  <a:tcPr/>
                </a:tc>
              </a:tr>
              <a:tr h="370840">
                <a:tc>
                  <a:txBody>
                    <a:bodyPr/>
                    <a:lstStyle/>
                    <a:p>
                      <a:r>
                        <a:rPr lang="hu-HU" sz="1800" b="0" i="0" kern="1200" dirty="0" smtClean="0">
                          <a:solidFill>
                            <a:schemeClr val="dk1"/>
                          </a:solidFill>
                          <a:effectLst/>
                          <a:latin typeface="+mn-lt"/>
                          <a:ea typeface="+mn-ea"/>
                          <a:cs typeface="+mn-cs"/>
                        </a:rPr>
                        <a:t>Franciaország (FR), Olaszország (IT), Nagy-Britannia (UK), Ausztria (AT), Finnország (FI), Svédország (SE), Dánia (DK), Írország (IE), Norvégia (NO), Lichtenstein (LI)</a:t>
                      </a:r>
                      <a:endParaRPr lang="ro-RO" dirty="0"/>
                    </a:p>
                  </a:txBody>
                  <a:tcPr/>
                </a:tc>
                <a:tc>
                  <a:txBody>
                    <a:bodyPr/>
                    <a:lstStyle/>
                    <a:p>
                      <a:pPr algn="ctr"/>
                      <a:r>
                        <a:rPr lang="ro-RO" b="1" dirty="0" smtClean="0"/>
                        <a:t>500 € / hó</a:t>
                      </a:r>
                      <a:endParaRPr lang="ro-RO" b="1" dirty="0"/>
                    </a:p>
                  </a:txBody>
                  <a:tcPr/>
                </a:tc>
              </a:tr>
              <a:tr h="370840">
                <a:tc>
                  <a:txBody>
                    <a:bodyPr/>
                    <a:lstStyle/>
                    <a:p>
                      <a:r>
                        <a:rPr lang="hu-HU" dirty="0" smtClean="0"/>
                        <a:t>Spanyolország (ES), Németország (DE), Törökország (TR), Hollandia (NL), Belgium (BE), Csehország (CZ), Portugália (PT), Görögország (GR), Szlovénia (SI), Horvátország (HR), Luxemburg (LU), Ciprus (CY), Izland (IS)</a:t>
                      </a:r>
                      <a:endParaRPr lang="ro-RO" dirty="0"/>
                    </a:p>
                  </a:txBody>
                  <a:tcPr/>
                </a:tc>
                <a:tc>
                  <a:txBody>
                    <a:bodyPr/>
                    <a:lstStyle/>
                    <a:p>
                      <a:pPr algn="ctr"/>
                      <a:r>
                        <a:rPr lang="ro-RO" b="1" dirty="0" smtClean="0"/>
                        <a:t>500 € / hó</a:t>
                      </a:r>
                      <a:endParaRPr lang="ro-RO" b="1" dirty="0"/>
                    </a:p>
                  </a:txBody>
                  <a:tcPr/>
                </a:tc>
              </a:tr>
              <a:tr h="370840">
                <a:tc>
                  <a:txBody>
                    <a:bodyPr/>
                    <a:lstStyle/>
                    <a:p>
                      <a:r>
                        <a:rPr lang="hu-HU" dirty="0" smtClean="0"/>
                        <a:t>Lengyelország (PL), Románia (RO), Magyarország (HU), Litvánia (LT), Szlovákia (SK), Bulgária (BG), Lettország (LV), Észtország (EE), Málta (MT),</a:t>
                      </a:r>
                      <a:r>
                        <a:rPr lang="hu-HU" baseline="0" dirty="0" smtClean="0"/>
                        <a:t> Macedónia</a:t>
                      </a:r>
                      <a:endParaRPr lang="ro-RO" dirty="0"/>
                    </a:p>
                  </a:txBody>
                  <a:tcPr/>
                </a:tc>
                <a:tc>
                  <a:txBody>
                    <a:bodyPr/>
                    <a:lstStyle/>
                    <a:p>
                      <a:pPr algn="ctr"/>
                      <a:r>
                        <a:rPr lang="ro-RO" b="1" dirty="0" smtClean="0"/>
                        <a:t>450 € / hó</a:t>
                      </a:r>
                      <a:endParaRPr lang="ro-RO" b="1" dirty="0"/>
                    </a:p>
                  </a:txBody>
                  <a:tcPr/>
                </a:tc>
              </a:tr>
            </a:tbl>
          </a:graphicData>
        </a:graphic>
      </p:graphicFrame>
    </p:spTree>
    <p:extLst>
      <p:ext uri="{BB962C8B-B14F-4D97-AF65-F5344CB8AC3E}">
        <p14:creationId xmlns:p14="http://schemas.microsoft.com/office/powerpoint/2010/main" val="2362934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117178" cy="914400"/>
          </a:xfrm>
        </p:spPr>
        <p:txBody>
          <a:bodyPr/>
          <a:lstStyle/>
          <a:p>
            <a:pPr algn="ctr"/>
            <a:r>
              <a:rPr lang="hu-HU" b="1" dirty="0" smtClean="0">
                <a:solidFill>
                  <a:schemeClr val="bg1"/>
                </a:solidFill>
              </a:rPr>
              <a:t>Hallgatói mobilitás</a:t>
            </a:r>
            <a:endParaRPr lang="ro-RO" b="1" dirty="0">
              <a:solidFill>
                <a:schemeClr val="bg1"/>
              </a:solidFill>
            </a:endParaRPr>
          </a:p>
        </p:txBody>
      </p:sp>
      <p:sp>
        <p:nvSpPr>
          <p:cNvPr id="3" name="Text Placeholder 2"/>
          <p:cNvSpPr>
            <a:spLocks noGrp="1"/>
          </p:cNvSpPr>
          <p:nvPr>
            <p:ph type="body" idx="1"/>
          </p:nvPr>
        </p:nvSpPr>
        <p:spPr>
          <a:xfrm>
            <a:off x="1009443" y="1600200"/>
            <a:ext cx="7117178" cy="4495800"/>
          </a:xfrm>
        </p:spPr>
        <p:txBody>
          <a:bodyPr>
            <a:noAutofit/>
          </a:bodyPr>
          <a:lstStyle/>
          <a:p>
            <a:pPr algn="just">
              <a:lnSpc>
                <a:spcPct val="115000"/>
              </a:lnSpc>
              <a:spcAft>
                <a:spcPts val="0"/>
              </a:spcAft>
            </a:pPr>
            <a:r>
              <a:rPr lang="ro-RO" sz="2000" b="1" dirty="0">
                <a:solidFill>
                  <a:schemeClr val="bg1"/>
                </a:solidFill>
                <a:latin typeface="Calibri"/>
                <a:ea typeface="Calibri"/>
                <a:cs typeface="Calibri,Bold"/>
              </a:rPr>
              <a:t>Art. 10 </a:t>
            </a:r>
            <a:r>
              <a:rPr lang="ro-RO" sz="2000" dirty="0">
                <a:solidFill>
                  <a:schemeClr val="bg1"/>
                </a:solidFill>
                <a:latin typeface="Calibri"/>
                <a:ea typeface="Calibri"/>
                <a:cs typeface="Calibri"/>
              </a:rPr>
              <a:t>Fiecare Departament are un  </a:t>
            </a:r>
            <a:r>
              <a:rPr lang="ro-RO" sz="2000" b="1" dirty="0">
                <a:solidFill>
                  <a:schemeClr val="bg1"/>
                </a:solidFill>
                <a:latin typeface="Calibri"/>
                <a:ea typeface="Calibri"/>
                <a:cs typeface="Calibri,Bold"/>
              </a:rPr>
              <a:t>Coordonator departamental. </a:t>
            </a:r>
            <a:r>
              <a:rPr lang="ro-RO" sz="2000" dirty="0">
                <a:solidFill>
                  <a:schemeClr val="bg1"/>
                </a:solidFill>
                <a:latin typeface="Calibri"/>
                <a:ea typeface="Calibri"/>
                <a:cs typeface="Calibri"/>
              </a:rPr>
              <a:t>Coordonatorul departamental este responsabil pentru:</a:t>
            </a:r>
            <a:endParaRPr lang="ro-RO" sz="2000" dirty="0">
              <a:solidFill>
                <a:schemeClr val="bg1"/>
              </a:solidFill>
              <a:latin typeface="Calibri"/>
              <a:ea typeface="Calibri"/>
              <a:cs typeface="Times New Roman"/>
            </a:endParaRPr>
          </a:p>
          <a:p>
            <a:pPr marL="342900" lvl="0" indent="-342900" algn="just">
              <a:lnSpc>
                <a:spcPct val="115000"/>
              </a:lnSpc>
              <a:spcAft>
                <a:spcPts val="0"/>
              </a:spcAft>
              <a:buFont typeface="Symbol"/>
              <a:buChar char=""/>
            </a:pPr>
            <a:r>
              <a:rPr lang="ro-RO" sz="2000" dirty="0">
                <a:solidFill>
                  <a:schemeClr val="bg1"/>
                </a:solidFill>
                <a:latin typeface="Calibri"/>
                <a:ea typeface="Calibri"/>
                <a:cs typeface="Calibri"/>
              </a:rPr>
              <a:t>acordarea de asistență studenților, cadrelor didactice și personalului administrativ în proiectarea programului de studiu / predare / plasament;</a:t>
            </a:r>
            <a:endParaRPr lang="ro-RO" sz="2000" dirty="0">
              <a:solidFill>
                <a:schemeClr val="bg1"/>
              </a:solidFill>
              <a:latin typeface="Calibri"/>
              <a:ea typeface="Calibri"/>
              <a:cs typeface="Times New Roman"/>
            </a:endParaRPr>
          </a:p>
          <a:p>
            <a:pPr marL="342900" lvl="0" indent="-342900" algn="just">
              <a:lnSpc>
                <a:spcPct val="115000"/>
              </a:lnSpc>
              <a:spcAft>
                <a:spcPts val="0"/>
              </a:spcAft>
              <a:buFont typeface="Symbol"/>
              <a:buChar char=""/>
            </a:pPr>
            <a:r>
              <a:rPr lang="ro-RO" sz="2000" dirty="0">
                <a:solidFill>
                  <a:schemeClr val="bg1"/>
                </a:solidFill>
                <a:latin typeface="Calibri"/>
                <a:ea typeface="Calibri"/>
                <a:cs typeface="Calibri"/>
              </a:rPr>
              <a:t>asistență pentru asigurarea recunoașterii programului de studiu folosind sistemul de credite ECTS;</a:t>
            </a:r>
            <a:endParaRPr lang="ro-RO" sz="2000" dirty="0">
              <a:solidFill>
                <a:schemeClr val="bg1"/>
              </a:solidFill>
              <a:latin typeface="Calibri"/>
              <a:ea typeface="Calibri"/>
              <a:cs typeface="Times New Roman"/>
            </a:endParaRPr>
          </a:p>
          <a:p>
            <a:pPr marL="342900" lvl="0" indent="-342900" algn="just">
              <a:lnSpc>
                <a:spcPct val="115000"/>
              </a:lnSpc>
              <a:spcAft>
                <a:spcPts val="0"/>
              </a:spcAft>
              <a:buFont typeface="Symbol"/>
              <a:buChar char=""/>
            </a:pPr>
            <a:r>
              <a:rPr lang="ro-RO" sz="2000" dirty="0">
                <a:solidFill>
                  <a:schemeClr val="bg1"/>
                </a:solidFill>
                <a:latin typeface="Calibri"/>
                <a:ea typeface="Calibri"/>
                <a:cs typeface="Calibri"/>
              </a:rPr>
              <a:t>colaborarea cu Coordonatorul Instituțional și cu Biroul Programe Comunitare din cadrul Departamentului Relații Internaționale pentru buna desfășurare a Programului Erasmus.</a:t>
            </a:r>
            <a:endParaRPr lang="ro-RO" sz="2000" dirty="0">
              <a:solidFill>
                <a:schemeClr val="bg1"/>
              </a:solidFill>
              <a:latin typeface="Calibri"/>
              <a:ea typeface="Calibri"/>
              <a:cs typeface="Times New Roman"/>
            </a:endParaRPr>
          </a:p>
          <a:p>
            <a:pPr algn="just">
              <a:lnSpc>
                <a:spcPct val="115000"/>
              </a:lnSpc>
              <a:spcAft>
                <a:spcPts val="0"/>
              </a:spcAft>
            </a:pPr>
            <a:r>
              <a:rPr lang="ro-RO" sz="2000" dirty="0">
                <a:solidFill>
                  <a:schemeClr val="bg1"/>
                </a:solidFill>
                <a:latin typeface="Calibri"/>
                <a:ea typeface="Calibri"/>
                <a:cs typeface="Times New Roman"/>
              </a:rPr>
              <a:t>Coordonatorul Departamental trebuie să depună la Biroul Programe Comunitare din cadrul Departamentului Relații Internaționale o declarație de evitare a conflictului de interese.</a:t>
            </a:r>
          </a:p>
          <a:p>
            <a:pPr algn="just">
              <a:lnSpc>
                <a:spcPct val="115000"/>
              </a:lnSpc>
              <a:spcAft>
                <a:spcPts val="0"/>
              </a:spcAft>
            </a:pPr>
            <a:r>
              <a:rPr lang="ro-RO" sz="2000" b="1" dirty="0">
                <a:solidFill>
                  <a:schemeClr val="bg1"/>
                </a:solidFill>
                <a:latin typeface="Calibri"/>
                <a:ea typeface="Calibri"/>
                <a:cs typeface="Calibri,Bold"/>
              </a:rPr>
              <a:t> </a:t>
            </a:r>
            <a:endParaRPr lang="ro-RO" sz="2000" dirty="0">
              <a:solidFill>
                <a:schemeClr val="bg1"/>
              </a:solidFill>
              <a:latin typeface="Calibri"/>
              <a:ea typeface="Calibri"/>
              <a:cs typeface="Times New Roman"/>
            </a:endParaRPr>
          </a:p>
          <a:p>
            <a:pPr algn="l"/>
            <a:endParaRPr lang="ro-RO" sz="2000" dirty="0">
              <a:solidFill>
                <a:schemeClr val="bg1"/>
              </a:solidFill>
            </a:endParaRPr>
          </a:p>
        </p:txBody>
      </p:sp>
    </p:spTree>
    <p:extLst>
      <p:ext uri="{BB962C8B-B14F-4D97-AF65-F5344CB8AC3E}">
        <p14:creationId xmlns:p14="http://schemas.microsoft.com/office/powerpoint/2010/main" val="3193346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1295400" y="457200"/>
            <a:ext cx="5943600" cy="6013634"/>
          </a:xfrm>
          <a:prstGeom prst="rect">
            <a:avLst/>
          </a:prstGeom>
        </p:spPr>
        <p:txBody>
          <a:bodyPr wrap="square">
            <a:spAutoFit/>
          </a:bodyPr>
          <a:lstStyle/>
          <a:p>
            <a:pPr algn="just">
              <a:lnSpc>
                <a:spcPct val="115000"/>
              </a:lnSpc>
              <a:spcAft>
                <a:spcPts val="0"/>
              </a:spcAft>
            </a:pPr>
            <a:r>
              <a:rPr lang="ro-RO" sz="2400" b="1" dirty="0">
                <a:solidFill>
                  <a:schemeClr val="bg1"/>
                </a:solidFill>
                <a:latin typeface="Calibri"/>
                <a:ea typeface="Calibri"/>
                <a:cs typeface="Calibri"/>
              </a:rPr>
              <a:t>Art. 27 </a:t>
            </a:r>
            <a:r>
              <a:rPr lang="ro-RO" sz="2400" dirty="0">
                <a:solidFill>
                  <a:schemeClr val="bg1"/>
                </a:solidFill>
                <a:latin typeface="Calibri"/>
                <a:ea typeface="Calibri"/>
                <a:cs typeface="Calibri"/>
              </a:rPr>
              <a:t>Departajarea studenților se va face pe baza unui punctaj calculat astfel:</a:t>
            </a:r>
            <a:endParaRPr lang="ro-RO" sz="2400" dirty="0">
              <a:solidFill>
                <a:schemeClr val="bg1"/>
              </a:solidFill>
              <a:latin typeface="Calibri"/>
              <a:ea typeface="Calibri"/>
              <a:cs typeface="Times New Roman"/>
            </a:endParaRPr>
          </a:p>
          <a:p>
            <a:pPr indent="449580" algn="just">
              <a:lnSpc>
                <a:spcPct val="115000"/>
              </a:lnSpc>
              <a:spcAft>
                <a:spcPts val="0"/>
              </a:spcAft>
            </a:pPr>
            <a:r>
              <a:rPr lang="ro-RO" sz="2400" u="sng" dirty="0">
                <a:solidFill>
                  <a:schemeClr val="bg1"/>
                </a:solidFill>
                <a:latin typeface="Calibri"/>
                <a:ea typeface="Calibri"/>
                <a:cs typeface="Calibri"/>
              </a:rPr>
              <a:t>a) Media semestrului anterior:</a:t>
            </a:r>
            <a:endParaRPr lang="ro-RO" sz="2400" u="sng" dirty="0">
              <a:solidFill>
                <a:schemeClr val="bg1"/>
              </a:solidFill>
              <a:latin typeface="Calibri"/>
              <a:ea typeface="Calibri"/>
              <a:cs typeface="Times New Roman"/>
            </a:endParaRPr>
          </a:p>
          <a:p>
            <a:pPr indent="449580" algn="just">
              <a:lnSpc>
                <a:spcPct val="115000"/>
              </a:lnSpc>
              <a:spcAft>
                <a:spcPts val="0"/>
              </a:spcAft>
            </a:pPr>
            <a:r>
              <a:rPr lang="ro-RO" sz="2400" dirty="0">
                <a:solidFill>
                  <a:schemeClr val="bg1"/>
                </a:solidFill>
                <a:latin typeface="Calibri"/>
                <a:ea typeface="Calibri"/>
                <a:cs typeface="Calibri"/>
              </a:rPr>
              <a:t>· Între 9 şi 10: 10 puncte</a:t>
            </a:r>
            <a:endParaRPr lang="ro-RO" sz="2400" dirty="0">
              <a:solidFill>
                <a:schemeClr val="bg1"/>
              </a:solidFill>
              <a:latin typeface="Calibri"/>
              <a:ea typeface="Calibri"/>
              <a:cs typeface="Times New Roman"/>
            </a:endParaRPr>
          </a:p>
          <a:p>
            <a:pPr indent="449580" algn="just">
              <a:lnSpc>
                <a:spcPct val="115000"/>
              </a:lnSpc>
              <a:spcAft>
                <a:spcPts val="0"/>
              </a:spcAft>
            </a:pPr>
            <a:r>
              <a:rPr lang="ro-RO" sz="2400" dirty="0">
                <a:solidFill>
                  <a:schemeClr val="bg1"/>
                </a:solidFill>
                <a:latin typeface="Calibri"/>
                <a:ea typeface="Calibri"/>
                <a:cs typeface="Calibri"/>
              </a:rPr>
              <a:t>· Între 8 şi 8,99: 8 puncte</a:t>
            </a:r>
            <a:endParaRPr lang="ro-RO" sz="2400" dirty="0">
              <a:solidFill>
                <a:schemeClr val="bg1"/>
              </a:solidFill>
              <a:latin typeface="Calibri"/>
              <a:ea typeface="Calibri"/>
              <a:cs typeface="Times New Roman"/>
            </a:endParaRPr>
          </a:p>
          <a:p>
            <a:pPr marL="449580" algn="just">
              <a:lnSpc>
                <a:spcPct val="115000"/>
              </a:lnSpc>
              <a:spcAft>
                <a:spcPts val="0"/>
              </a:spcAft>
            </a:pPr>
            <a:r>
              <a:rPr lang="ro-RO" sz="2400" u="sng" dirty="0">
                <a:solidFill>
                  <a:schemeClr val="bg1"/>
                </a:solidFill>
                <a:latin typeface="Calibri"/>
                <a:ea typeface="Calibri"/>
                <a:cs typeface="Calibri"/>
              </a:rPr>
              <a:t>b) Nota la testul de limbă străină</a:t>
            </a:r>
            <a:endParaRPr lang="ro-RO" sz="2400" u="sng" dirty="0">
              <a:solidFill>
                <a:schemeClr val="bg1"/>
              </a:solidFill>
              <a:latin typeface="Calibri"/>
              <a:ea typeface="Calibri"/>
              <a:cs typeface="Times New Roman"/>
            </a:endParaRPr>
          </a:p>
          <a:p>
            <a:pPr marL="449580" algn="just">
              <a:lnSpc>
                <a:spcPct val="115000"/>
              </a:lnSpc>
              <a:spcAft>
                <a:spcPts val="0"/>
              </a:spcAft>
            </a:pPr>
            <a:r>
              <a:rPr lang="ro-RO" sz="2400" dirty="0">
                <a:solidFill>
                  <a:schemeClr val="bg1"/>
                </a:solidFill>
                <a:latin typeface="Calibri"/>
                <a:ea typeface="Calibri"/>
                <a:cs typeface="Calibri"/>
              </a:rPr>
              <a:t>· Între 9 şi 10: 10 puncte</a:t>
            </a:r>
            <a:endParaRPr lang="ro-RO" sz="2400" dirty="0">
              <a:solidFill>
                <a:schemeClr val="bg1"/>
              </a:solidFill>
              <a:latin typeface="Calibri"/>
              <a:ea typeface="Calibri"/>
              <a:cs typeface="Times New Roman"/>
            </a:endParaRPr>
          </a:p>
          <a:p>
            <a:pPr marL="449580" algn="just">
              <a:lnSpc>
                <a:spcPct val="115000"/>
              </a:lnSpc>
              <a:spcAft>
                <a:spcPts val="0"/>
              </a:spcAft>
            </a:pPr>
            <a:r>
              <a:rPr lang="ro-RO" sz="2400" dirty="0">
                <a:solidFill>
                  <a:schemeClr val="bg1"/>
                </a:solidFill>
                <a:latin typeface="Calibri"/>
                <a:ea typeface="Calibri"/>
                <a:cs typeface="Calibri"/>
              </a:rPr>
              <a:t>· Între 8 şi 8,99: 8 puncte</a:t>
            </a:r>
            <a:endParaRPr lang="ro-RO" sz="2400" dirty="0">
              <a:solidFill>
                <a:schemeClr val="bg1"/>
              </a:solidFill>
              <a:latin typeface="Calibri"/>
              <a:ea typeface="Calibri"/>
              <a:cs typeface="Times New Roman"/>
            </a:endParaRPr>
          </a:p>
          <a:p>
            <a:pPr marL="449580" algn="just">
              <a:lnSpc>
                <a:spcPct val="115000"/>
              </a:lnSpc>
              <a:spcAft>
                <a:spcPts val="0"/>
              </a:spcAft>
            </a:pPr>
            <a:r>
              <a:rPr lang="ro-RO" sz="2400" dirty="0">
                <a:solidFill>
                  <a:schemeClr val="bg1"/>
                </a:solidFill>
                <a:latin typeface="Calibri"/>
                <a:ea typeface="Calibri"/>
                <a:cs typeface="Calibri"/>
              </a:rPr>
              <a:t>· Între 7 şi 7,99: 6 puncte</a:t>
            </a:r>
            <a:endParaRPr lang="ro-RO" sz="2400" dirty="0">
              <a:solidFill>
                <a:schemeClr val="bg1"/>
              </a:solidFill>
              <a:latin typeface="Calibri"/>
              <a:ea typeface="Calibri"/>
              <a:cs typeface="Times New Roman"/>
            </a:endParaRPr>
          </a:p>
          <a:p>
            <a:pPr marL="449580" algn="just">
              <a:lnSpc>
                <a:spcPct val="115000"/>
              </a:lnSpc>
              <a:spcAft>
                <a:spcPts val="0"/>
              </a:spcAft>
            </a:pPr>
            <a:r>
              <a:rPr lang="ro-RO" sz="2400" dirty="0">
                <a:solidFill>
                  <a:schemeClr val="bg1"/>
                </a:solidFill>
                <a:latin typeface="Calibri"/>
                <a:ea typeface="Calibri"/>
                <a:cs typeface="Calibri"/>
              </a:rPr>
              <a:t>· Între 6 şi 6,99: 4 puncte</a:t>
            </a:r>
            <a:endParaRPr lang="ro-RO" sz="2400" dirty="0">
              <a:solidFill>
                <a:schemeClr val="bg1"/>
              </a:solidFill>
              <a:latin typeface="Calibri"/>
              <a:ea typeface="Calibri"/>
              <a:cs typeface="Times New Roman"/>
            </a:endParaRPr>
          </a:p>
          <a:p>
            <a:pPr marL="449580" algn="just">
              <a:lnSpc>
                <a:spcPct val="115000"/>
              </a:lnSpc>
              <a:spcAft>
                <a:spcPts val="0"/>
              </a:spcAft>
            </a:pPr>
            <a:r>
              <a:rPr lang="ro-RO" sz="2400" u="sng" dirty="0">
                <a:solidFill>
                  <a:schemeClr val="bg1"/>
                </a:solidFill>
                <a:latin typeface="Calibri"/>
                <a:ea typeface="Calibri"/>
                <a:cs typeface="Calibri"/>
              </a:rPr>
              <a:t>c) Nota la interviul de selecție:</a:t>
            </a:r>
            <a:endParaRPr lang="ro-RO" sz="2400" u="sng" dirty="0">
              <a:solidFill>
                <a:schemeClr val="bg1"/>
              </a:solidFill>
              <a:latin typeface="Calibri"/>
              <a:ea typeface="Calibri"/>
              <a:cs typeface="Times New Roman"/>
            </a:endParaRPr>
          </a:p>
          <a:p>
            <a:pPr marL="449580" algn="just">
              <a:lnSpc>
                <a:spcPct val="115000"/>
              </a:lnSpc>
              <a:spcAft>
                <a:spcPts val="0"/>
              </a:spcAft>
            </a:pPr>
            <a:r>
              <a:rPr lang="ro-RO" sz="2400" dirty="0">
                <a:solidFill>
                  <a:schemeClr val="bg1"/>
                </a:solidFill>
                <a:latin typeface="Calibri"/>
                <a:ea typeface="Calibri"/>
                <a:cs typeface="Calibri"/>
              </a:rPr>
              <a:t>· Între 9 şi 10: 10 puncte</a:t>
            </a:r>
            <a:endParaRPr lang="ro-RO" sz="2400" dirty="0">
              <a:solidFill>
                <a:schemeClr val="bg1"/>
              </a:solidFill>
              <a:latin typeface="Calibri"/>
              <a:ea typeface="Calibri"/>
              <a:cs typeface="Times New Roman"/>
            </a:endParaRPr>
          </a:p>
          <a:p>
            <a:pPr marL="449580" algn="just">
              <a:lnSpc>
                <a:spcPct val="115000"/>
              </a:lnSpc>
              <a:spcAft>
                <a:spcPts val="0"/>
              </a:spcAft>
            </a:pPr>
            <a:r>
              <a:rPr lang="ro-RO" sz="2400" dirty="0">
                <a:solidFill>
                  <a:schemeClr val="bg1"/>
                </a:solidFill>
                <a:latin typeface="Calibri"/>
                <a:ea typeface="Calibri"/>
                <a:cs typeface="Calibri"/>
              </a:rPr>
              <a:t>· Între 8 şi 8,99: 8 puncte</a:t>
            </a:r>
            <a:endParaRPr lang="ro-RO" sz="2400" dirty="0">
              <a:solidFill>
                <a:schemeClr val="bg1"/>
              </a:solidFill>
              <a:latin typeface="Calibri"/>
              <a:ea typeface="Calibri"/>
              <a:cs typeface="Times New Roman"/>
            </a:endParaRPr>
          </a:p>
          <a:p>
            <a:pPr marL="449580" algn="just">
              <a:lnSpc>
                <a:spcPct val="115000"/>
              </a:lnSpc>
              <a:spcAft>
                <a:spcPts val="0"/>
              </a:spcAft>
            </a:pPr>
            <a:r>
              <a:rPr lang="ro-RO" sz="2400" dirty="0">
                <a:solidFill>
                  <a:schemeClr val="bg1"/>
                </a:solidFill>
                <a:latin typeface="Calibri"/>
                <a:ea typeface="Calibri"/>
                <a:cs typeface="Calibri"/>
              </a:rPr>
              <a:t>· Între 7 şi 7,99: 6 puncte</a:t>
            </a:r>
            <a:endParaRPr lang="ro-RO" sz="2400" dirty="0">
              <a:solidFill>
                <a:schemeClr val="bg1"/>
              </a:solidFill>
              <a:effectLst/>
              <a:latin typeface="Calibri"/>
              <a:ea typeface="Calibri"/>
              <a:cs typeface="Times New Roman"/>
            </a:endParaRPr>
          </a:p>
        </p:txBody>
      </p:sp>
    </p:spTree>
    <p:extLst>
      <p:ext uri="{BB962C8B-B14F-4D97-AF65-F5344CB8AC3E}">
        <p14:creationId xmlns:p14="http://schemas.microsoft.com/office/powerpoint/2010/main" val="6185019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219200" y="1152993"/>
            <a:ext cx="6781800" cy="5164171"/>
          </a:xfrm>
          <a:prstGeom prst="rect">
            <a:avLst/>
          </a:prstGeom>
        </p:spPr>
        <p:txBody>
          <a:bodyPr wrap="square">
            <a:spAutoFit/>
          </a:bodyPr>
          <a:lstStyle/>
          <a:p>
            <a:pPr marL="342900" lvl="0" indent="-342900" algn="just">
              <a:lnSpc>
                <a:spcPct val="115000"/>
              </a:lnSpc>
              <a:spcAft>
                <a:spcPts val="0"/>
              </a:spcAft>
              <a:buFont typeface="Symbol"/>
              <a:buChar char=""/>
            </a:pPr>
            <a:r>
              <a:rPr lang="ro-RO" sz="2400" b="1" dirty="0">
                <a:solidFill>
                  <a:schemeClr val="bg1"/>
                </a:solidFill>
                <a:latin typeface="Calibri"/>
                <a:ea typeface="Calibri"/>
                <a:cs typeface="Calibri"/>
              </a:rPr>
              <a:t>Interviul de selecţie </a:t>
            </a:r>
            <a:r>
              <a:rPr lang="ro-RO" sz="2400" dirty="0">
                <a:solidFill>
                  <a:schemeClr val="bg1"/>
                </a:solidFill>
                <a:latin typeface="Calibri"/>
                <a:ea typeface="Calibri"/>
                <a:cs typeface="Calibri"/>
              </a:rPr>
              <a:t>(probă orală). Este organizat la nivelul fiecărui departament. Lista candidaților, care va conține data, ora şi locul unde se vor desfăşura interviurile, va fi transmisă la Biroul pentru Programe Comunitare și va fi afişată la avizierul Departamentului cu minim 48 de ore înaintea desfășurării acestora. Interviul va evalua: motivarea, interesul profesional şi cunoştințele elementare necesare unei bune desfăşurări a programului de studiu în timpul perioadei de mobilitate. Nota minimă pentru promovarea interviului este 7.00.</a:t>
            </a:r>
            <a:endParaRPr lang="ro-RO" sz="2400" dirty="0">
              <a:solidFill>
                <a:schemeClr val="bg1"/>
              </a:solidFill>
              <a:effectLst/>
              <a:latin typeface="Calibri"/>
              <a:ea typeface="Calibri"/>
              <a:cs typeface="Times New Roman"/>
            </a:endParaRPr>
          </a:p>
        </p:txBody>
      </p:sp>
    </p:spTree>
    <p:extLst>
      <p:ext uri="{BB962C8B-B14F-4D97-AF65-F5344CB8AC3E}">
        <p14:creationId xmlns:p14="http://schemas.microsoft.com/office/powerpoint/2010/main" val="895466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56066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914400" y="356621"/>
            <a:ext cx="7315200" cy="6463308"/>
          </a:xfrm>
          <a:prstGeom prst="rect">
            <a:avLst/>
          </a:prstGeom>
        </p:spPr>
        <p:txBody>
          <a:bodyPr wrap="square">
            <a:spAutoFit/>
          </a:bodyPr>
          <a:lstStyle/>
          <a:p>
            <a:pPr marL="449580" algn="just">
              <a:lnSpc>
                <a:spcPct val="115000"/>
              </a:lnSpc>
              <a:spcAft>
                <a:spcPts val="0"/>
              </a:spcAft>
            </a:pPr>
            <a:r>
              <a:rPr lang="ro-RO" sz="2400" dirty="0">
                <a:solidFill>
                  <a:schemeClr val="bg1"/>
                </a:solidFill>
                <a:latin typeface="Calibri"/>
                <a:ea typeface="Calibri"/>
                <a:cs typeface="Calibri"/>
              </a:rPr>
              <a:t>d) Se mai acordă puncte pentru:</a:t>
            </a:r>
            <a:endParaRPr lang="ro-RO" sz="2400" dirty="0">
              <a:solidFill>
                <a:schemeClr val="bg1"/>
              </a:solidFill>
              <a:latin typeface="Calibri"/>
              <a:ea typeface="Calibri"/>
              <a:cs typeface="Times New Roman"/>
            </a:endParaRPr>
          </a:p>
          <a:p>
            <a:pPr marL="342900" lvl="0" indent="-342900" algn="just">
              <a:lnSpc>
                <a:spcPct val="115000"/>
              </a:lnSpc>
              <a:spcAft>
                <a:spcPts val="0"/>
              </a:spcAft>
              <a:buFont typeface="Symbol"/>
              <a:buChar char=""/>
            </a:pPr>
            <a:r>
              <a:rPr lang="ro-RO" sz="2400" dirty="0">
                <a:solidFill>
                  <a:schemeClr val="bg1"/>
                </a:solidFill>
                <a:latin typeface="Calibri"/>
                <a:ea typeface="Calibri"/>
                <a:cs typeface="Calibri"/>
              </a:rPr>
              <a:t>Diplome, certificate, distincții obținute în învățământul superior (diplome de participare la sesiuni de comunicări ştiințifice, la concursuri şi competiții, etc.) – 5 puncte pentru fiecare document (nu mai veche de 2 ani).</a:t>
            </a:r>
            <a:endParaRPr lang="ro-RO" sz="2400" dirty="0">
              <a:solidFill>
                <a:schemeClr val="bg1"/>
              </a:solidFill>
              <a:latin typeface="Calibri"/>
              <a:ea typeface="Calibri"/>
              <a:cs typeface="Times New Roman"/>
            </a:endParaRPr>
          </a:p>
          <a:p>
            <a:pPr marL="342900" lvl="0" indent="-342900" algn="just">
              <a:lnSpc>
                <a:spcPct val="115000"/>
              </a:lnSpc>
              <a:spcAft>
                <a:spcPts val="0"/>
              </a:spcAft>
              <a:buFont typeface="Symbol"/>
              <a:buChar char=""/>
            </a:pPr>
            <a:r>
              <a:rPr lang="ro-RO" sz="2400" dirty="0">
                <a:solidFill>
                  <a:schemeClr val="bg1"/>
                </a:solidFill>
                <a:latin typeface="Calibri"/>
                <a:ea typeface="Calibri"/>
                <a:cs typeface="Calibri"/>
              </a:rPr>
              <a:t>Conținutul dosarului de candidatură – se pot obține maxim 5 puncte pentru formularea clară a obiectivelor în proiectul de studiu, descrierea modului de valorificare a cunoştințelor şi competențelor dobândite în urma mobilității – acordat de comisia de selecție la nivelul Departamentelor</a:t>
            </a:r>
            <a:endParaRPr lang="ro-RO" sz="2400" dirty="0">
              <a:solidFill>
                <a:schemeClr val="bg1"/>
              </a:solidFill>
              <a:latin typeface="Calibri"/>
              <a:ea typeface="Calibri"/>
              <a:cs typeface="Times New Roman"/>
            </a:endParaRPr>
          </a:p>
          <a:p>
            <a:pPr marL="342900" lvl="0" indent="-342900" algn="just">
              <a:lnSpc>
                <a:spcPct val="115000"/>
              </a:lnSpc>
              <a:spcAft>
                <a:spcPts val="0"/>
              </a:spcAft>
              <a:buFont typeface="Symbol"/>
              <a:buChar char=""/>
            </a:pPr>
            <a:r>
              <a:rPr lang="ro-RO" sz="2400" dirty="0">
                <a:solidFill>
                  <a:schemeClr val="bg1"/>
                </a:solidFill>
                <a:latin typeface="Calibri"/>
                <a:ea typeface="Calibri"/>
                <a:cs typeface="Calibri"/>
              </a:rPr>
              <a:t>În stabilirea criteriilor de selecție, ponderea interviului va fi de 20%, ponderea testului de limbă 20% și ponderea mediei restul de 60%.</a:t>
            </a:r>
            <a:endParaRPr lang="ro-RO" sz="2400" dirty="0">
              <a:solidFill>
                <a:schemeClr val="bg1"/>
              </a:solidFill>
              <a:effectLst/>
              <a:latin typeface="Calibri"/>
              <a:ea typeface="Calibri"/>
              <a:cs typeface="Times New Roman"/>
            </a:endParaRPr>
          </a:p>
        </p:txBody>
      </p:sp>
    </p:spTree>
    <p:extLst>
      <p:ext uri="{BB962C8B-B14F-4D97-AF65-F5344CB8AC3E}">
        <p14:creationId xmlns:p14="http://schemas.microsoft.com/office/powerpoint/2010/main" val="2880685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914400"/>
            <a:ext cx="7117180" cy="2460625"/>
          </a:xfrm>
        </p:spPr>
        <p:txBody>
          <a:bodyPr/>
          <a:lstStyle/>
          <a:p>
            <a:pPr algn="ctr"/>
            <a:r>
              <a:rPr lang="hu-HU" dirty="0" smtClean="0">
                <a:solidFill>
                  <a:schemeClr val="bg1"/>
                </a:solidFill>
              </a:rPr>
              <a:t/>
            </a:r>
            <a:br>
              <a:rPr lang="hu-HU" dirty="0" smtClean="0">
                <a:solidFill>
                  <a:schemeClr val="bg1"/>
                </a:solidFill>
              </a:rPr>
            </a:br>
            <a:r>
              <a:rPr lang="hu-HU" dirty="0">
                <a:solidFill>
                  <a:schemeClr val="bg1"/>
                </a:solidFill>
              </a:rPr>
              <a:t/>
            </a:r>
            <a:br>
              <a:rPr lang="hu-HU" dirty="0">
                <a:solidFill>
                  <a:schemeClr val="bg1"/>
                </a:solidFill>
              </a:rPr>
            </a:br>
            <a:r>
              <a:rPr lang="hu-HU" dirty="0" smtClean="0">
                <a:solidFill>
                  <a:schemeClr val="bg1"/>
                </a:solidFill>
              </a:rPr>
              <a:t/>
            </a:r>
            <a:br>
              <a:rPr lang="hu-HU" dirty="0" smtClean="0">
                <a:solidFill>
                  <a:schemeClr val="bg1"/>
                </a:solidFill>
              </a:rPr>
            </a:br>
            <a:r>
              <a:rPr lang="hu-HU" dirty="0" smtClean="0">
                <a:solidFill>
                  <a:schemeClr val="bg1"/>
                </a:solidFill>
              </a:rPr>
              <a:t>Felsőoktatási </a:t>
            </a:r>
            <a:r>
              <a:rPr lang="en-US" dirty="0" err="1" smtClean="0">
                <a:solidFill>
                  <a:schemeClr val="bg1"/>
                </a:solidFill>
              </a:rPr>
              <a:t>hallgat</a:t>
            </a:r>
            <a:r>
              <a:rPr lang="hu-HU" dirty="0" smtClean="0">
                <a:solidFill>
                  <a:schemeClr val="bg1"/>
                </a:solidFill>
              </a:rPr>
              <a:t>ók tanulmányi és szakmai gyakorlati mobilitása – SMS - SMP</a:t>
            </a:r>
            <a:endParaRPr lang="ro-RO" dirty="0">
              <a:solidFill>
                <a:schemeClr val="bg1"/>
              </a:solidFill>
            </a:endParaRPr>
          </a:p>
        </p:txBody>
      </p:sp>
      <p:sp>
        <p:nvSpPr>
          <p:cNvPr id="3" name="Subtitle 2"/>
          <p:cNvSpPr>
            <a:spLocks noGrp="1"/>
          </p:cNvSpPr>
          <p:nvPr>
            <p:ph type="subTitle" idx="1"/>
          </p:nvPr>
        </p:nvSpPr>
        <p:spPr>
          <a:xfrm>
            <a:off x="990600" y="4191000"/>
            <a:ext cx="7117180" cy="861420"/>
          </a:xfrm>
        </p:spPr>
        <p:txBody>
          <a:bodyPr>
            <a:normAutofit/>
          </a:bodyPr>
          <a:lstStyle/>
          <a:p>
            <a:pPr algn="ctr"/>
            <a:r>
              <a:rPr lang="hu-HU" sz="4000" dirty="0" smtClean="0">
                <a:solidFill>
                  <a:schemeClr val="bg1"/>
                </a:solidFill>
                <a:latin typeface="+mj-lt"/>
              </a:rPr>
              <a:t>2</a:t>
            </a:r>
            <a:r>
              <a:rPr lang="en-US" sz="4000" dirty="0" smtClean="0">
                <a:solidFill>
                  <a:schemeClr val="bg1"/>
                </a:solidFill>
                <a:latin typeface="+mj-lt"/>
              </a:rPr>
              <a:t>014/2015</a:t>
            </a:r>
            <a:endParaRPr lang="ro-RO" sz="4000" dirty="0">
              <a:solidFill>
                <a:schemeClr val="bg1"/>
              </a:solidFill>
              <a:latin typeface="+mj-lt"/>
            </a:endParaRPr>
          </a:p>
        </p:txBody>
      </p:sp>
    </p:spTree>
    <p:extLst>
      <p:ext uri="{BB962C8B-B14F-4D97-AF65-F5344CB8AC3E}">
        <p14:creationId xmlns:p14="http://schemas.microsoft.com/office/powerpoint/2010/main" val="1124579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2014/2015</a:t>
            </a:r>
            <a:endParaRPr lang="ro-RO" dirty="0">
              <a:solidFill>
                <a:schemeClr val="bg1"/>
              </a:solidFill>
            </a:endParaRPr>
          </a:p>
        </p:txBody>
      </p:sp>
      <p:sp>
        <p:nvSpPr>
          <p:cNvPr id="4" name="Content Placeholder 3"/>
          <p:cNvSpPr>
            <a:spLocks noGrp="1"/>
          </p:cNvSpPr>
          <p:nvPr>
            <p:ph idx="1"/>
          </p:nvPr>
        </p:nvSpPr>
        <p:spPr/>
        <p:txBody>
          <a:bodyPr>
            <a:normAutofit fontScale="92500" lnSpcReduction="10000"/>
          </a:bodyPr>
          <a:lstStyle/>
          <a:p>
            <a:endParaRPr lang="hu-HU" sz="3200" dirty="0" smtClean="0">
              <a:solidFill>
                <a:schemeClr val="bg1"/>
              </a:solidFill>
            </a:endParaRPr>
          </a:p>
          <a:p>
            <a:pPr>
              <a:buFont typeface="Arial" panose="020B0604020202020204" pitchFamily="34" charset="0"/>
              <a:buChar char="•"/>
            </a:pPr>
            <a:r>
              <a:rPr lang="hu-HU" sz="3200" b="1" dirty="0" smtClean="0">
                <a:solidFill>
                  <a:schemeClr val="bg1"/>
                </a:solidFill>
              </a:rPr>
              <a:t>Pályázat – határidő: </a:t>
            </a:r>
          </a:p>
          <a:p>
            <a:pPr>
              <a:buFont typeface="Arial" panose="020B0604020202020204" pitchFamily="34" charset="0"/>
              <a:buChar char="•"/>
            </a:pPr>
            <a:r>
              <a:rPr lang="hu-HU" sz="3200" b="1" dirty="0" smtClean="0">
                <a:solidFill>
                  <a:schemeClr val="bg1"/>
                </a:solidFill>
              </a:rPr>
              <a:t>2</a:t>
            </a:r>
            <a:r>
              <a:rPr lang="en-US" sz="3200" b="1" dirty="0" smtClean="0">
                <a:solidFill>
                  <a:schemeClr val="bg1"/>
                </a:solidFill>
              </a:rPr>
              <a:t>014.02.25 - </a:t>
            </a:r>
            <a:r>
              <a:rPr lang="hu-HU" sz="3200" b="1" dirty="0" smtClean="0">
                <a:solidFill>
                  <a:schemeClr val="bg1"/>
                </a:solidFill>
              </a:rPr>
              <a:t>2</a:t>
            </a:r>
            <a:r>
              <a:rPr lang="en-US" sz="3200" b="1" dirty="0" smtClean="0">
                <a:solidFill>
                  <a:prstClr val="black"/>
                </a:solidFill>
              </a:rPr>
              <a:t>0</a:t>
            </a:r>
            <a:r>
              <a:rPr lang="hu-HU" sz="3200" b="1" dirty="0" smtClean="0">
                <a:solidFill>
                  <a:prstClr val="black"/>
                </a:solidFill>
              </a:rPr>
              <a:t>14.</a:t>
            </a:r>
            <a:r>
              <a:rPr lang="en-US" sz="3200" b="1" dirty="0" smtClean="0">
                <a:solidFill>
                  <a:prstClr val="black"/>
                </a:solidFill>
              </a:rPr>
              <a:t>0</a:t>
            </a:r>
            <a:r>
              <a:rPr lang="en-US" sz="3200" b="1" dirty="0">
                <a:solidFill>
                  <a:prstClr val="black"/>
                </a:solidFill>
              </a:rPr>
              <a:t>4</a:t>
            </a:r>
            <a:r>
              <a:rPr lang="hu-HU" sz="3200" b="1" dirty="0" smtClean="0">
                <a:solidFill>
                  <a:prstClr val="black"/>
                </a:solidFill>
              </a:rPr>
              <a:t>.</a:t>
            </a:r>
            <a:r>
              <a:rPr lang="en-US" sz="3200" b="1" dirty="0" smtClean="0">
                <a:solidFill>
                  <a:prstClr val="black"/>
                </a:solidFill>
              </a:rPr>
              <a:t>14.</a:t>
            </a:r>
            <a:endParaRPr lang="hu-HU" sz="3200" b="1" dirty="0" smtClean="0">
              <a:solidFill>
                <a:prstClr val="black"/>
              </a:solidFill>
            </a:endParaRPr>
          </a:p>
          <a:p>
            <a:pPr>
              <a:buFont typeface="Arial" panose="020B0604020202020204" pitchFamily="34" charset="0"/>
              <a:buChar char="•"/>
            </a:pPr>
            <a:r>
              <a:rPr lang="hu-HU" sz="3200" b="1" dirty="0" smtClean="0">
                <a:solidFill>
                  <a:prstClr val="black"/>
                </a:solidFill>
              </a:rPr>
              <a:t>A pályázathoz szükséges iratok a HONLAPRÓL</a:t>
            </a:r>
            <a:endParaRPr lang="hu-HU" sz="3200" b="1" dirty="0">
              <a:solidFill>
                <a:schemeClr val="bg1"/>
              </a:solidFill>
            </a:endParaRPr>
          </a:p>
          <a:p>
            <a:pPr>
              <a:buFont typeface="Arial" panose="020B0604020202020204" pitchFamily="34" charset="0"/>
              <a:buChar char="•"/>
            </a:pPr>
            <a:r>
              <a:rPr lang="en-US" sz="3200" dirty="0" err="1" smtClean="0">
                <a:solidFill>
                  <a:schemeClr val="bg1"/>
                </a:solidFill>
              </a:rPr>
              <a:t>Mobili</a:t>
            </a:r>
            <a:r>
              <a:rPr lang="hu-HU" sz="3200" dirty="0" smtClean="0">
                <a:solidFill>
                  <a:schemeClr val="bg1"/>
                </a:solidFill>
              </a:rPr>
              <a:t>tás:</a:t>
            </a:r>
          </a:p>
          <a:p>
            <a:pPr>
              <a:buFont typeface="Arial" panose="020B0604020202020204" pitchFamily="34" charset="0"/>
              <a:buChar char="•"/>
            </a:pPr>
            <a:r>
              <a:rPr lang="en-US" sz="3200" dirty="0" smtClean="0">
                <a:solidFill>
                  <a:schemeClr val="bg1"/>
                </a:solidFill>
              </a:rPr>
              <a:t>2014. j</a:t>
            </a:r>
            <a:r>
              <a:rPr lang="hu-HU" sz="3200" dirty="0" smtClean="0">
                <a:solidFill>
                  <a:schemeClr val="bg1"/>
                </a:solidFill>
              </a:rPr>
              <a:t>úlius 1. – 2</a:t>
            </a:r>
            <a:r>
              <a:rPr lang="en-US" sz="3200" dirty="0" smtClean="0">
                <a:solidFill>
                  <a:prstClr val="black"/>
                </a:solidFill>
              </a:rPr>
              <a:t>0</a:t>
            </a:r>
            <a:r>
              <a:rPr lang="hu-HU" sz="3200" dirty="0" smtClean="0">
                <a:solidFill>
                  <a:prstClr val="black"/>
                </a:solidFill>
              </a:rPr>
              <a:t>15 szeptember 3</a:t>
            </a:r>
            <a:r>
              <a:rPr lang="en-US" sz="3200" dirty="0" smtClean="0">
                <a:solidFill>
                  <a:prstClr val="black"/>
                </a:solidFill>
              </a:rPr>
              <a:t>0</a:t>
            </a:r>
            <a:r>
              <a:rPr lang="hu-HU" sz="3200" dirty="0" smtClean="0">
                <a:solidFill>
                  <a:prstClr val="black"/>
                </a:solidFill>
              </a:rPr>
              <a:t>.</a:t>
            </a:r>
          </a:p>
          <a:p>
            <a:pPr marL="0" indent="0">
              <a:buNone/>
            </a:pPr>
            <a:endParaRPr lang="hu-HU" sz="3200" dirty="0" smtClean="0">
              <a:solidFill>
                <a:prstClr val="black"/>
              </a:solidFill>
            </a:endParaRPr>
          </a:p>
          <a:p>
            <a:pPr marL="0" indent="0">
              <a:buNone/>
            </a:pPr>
            <a:endParaRPr lang="ro-RO" sz="3200" dirty="0">
              <a:solidFill>
                <a:schemeClr val="bg1"/>
              </a:solidFill>
            </a:endParaRPr>
          </a:p>
        </p:txBody>
      </p:sp>
    </p:spTree>
    <p:extLst>
      <p:ext uri="{BB962C8B-B14F-4D97-AF65-F5344CB8AC3E}">
        <p14:creationId xmlns:p14="http://schemas.microsoft.com/office/powerpoint/2010/main" val="1387743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bg1"/>
                </a:solidFill>
              </a:rPr>
              <a:t>A </a:t>
            </a:r>
            <a:r>
              <a:rPr lang="hu-HU" b="1" dirty="0" smtClean="0">
                <a:solidFill>
                  <a:schemeClr val="bg1"/>
                </a:solidFill>
              </a:rPr>
              <a:t>pályázathoz szükséges iratok</a:t>
            </a:r>
            <a:endParaRPr lang="ro-RO" b="1" dirty="0">
              <a:solidFill>
                <a:schemeClr val="bg1"/>
              </a:solidFill>
            </a:endParaRPr>
          </a:p>
        </p:txBody>
      </p:sp>
      <p:sp>
        <p:nvSpPr>
          <p:cNvPr id="3" name="Content Placeholder 2"/>
          <p:cNvSpPr>
            <a:spLocks noGrp="1"/>
          </p:cNvSpPr>
          <p:nvPr>
            <p:ph idx="1"/>
          </p:nvPr>
        </p:nvSpPr>
        <p:spPr>
          <a:xfrm>
            <a:off x="1009443" y="1447801"/>
            <a:ext cx="7125112" cy="5105400"/>
          </a:xfrm>
        </p:spPr>
        <p:txBody>
          <a:bodyPr>
            <a:noAutofit/>
          </a:bodyPr>
          <a:lstStyle/>
          <a:p>
            <a:pPr>
              <a:buFont typeface="Arial" panose="020B0604020202020204" pitchFamily="34" charset="0"/>
              <a:buChar char="•"/>
            </a:pPr>
            <a:r>
              <a:rPr lang="vi-VN" sz="1600" dirty="0">
                <a:solidFill>
                  <a:srgbClr val="000000"/>
                </a:solidFill>
              </a:rPr>
              <a:t>•	Fișa candidatului – datele personale și universitățile pentru care se optează (maxim 3 în ordinea preferințelor);</a:t>
            </a:r>
          </a:p>
          <a:p>
            <a:pPr>
              <a:buFont typeface="Arial" panose="020B0604020202020204" pitchFamily="34" charset="0"/>
              <a:buChar char="•"/>
            </a:pPr>
            <a:r>
              <a:rPr lang="vi-VN" sz="1600" dirty="0">
                <a:solidFill>
                  <a:srgbClr val="000000"/>
                </a:solidFill>
              </a:rPr>
              <a:t>•	curriculum vitae în limba română și maghiară</a:t>
            </a:r>
          </a:p>
          <a:p>
            <a:pPr>
              <a:buFont typeface="Arial" panose="020B0604020202020204" pitchFamily="34" charset="0"/>
              <a:buChar char="•"/>
            </a:pPr>
            <a:r>
              <a:rPr lang="vi-VN" sz="1600" dirty="0">
                <a:solidFill>
                  <a:srgbClr val="000000"/>
                </a:solidFill>
              </a:rPr>
              <a:t>•	2 fotografii – tip pașaport</a:t>
            </a:r>
          </a:p>
          <a:p>
            <a:pPr>
              <a:buFont typeface="Arial" panose="020B0604020202020204" pitchFamily="34" charset="0"/>
              <a:buChar char="•"/>
            </a:pPr>
            <a:r>
              <a:rPr lang="vi-VN" sz="1600" dirty="0">
                <a:solidFill>
                  <a:srgbClr val="000000"/>
                </a:solidFill>
              </a:rPr>
              <a:t>•	scrisoarea de intenție, redactată în limba maghiară, care să precizeze obiectivele de studii urmărite de candidat pe durata mobilității şi rezultatele aşteptate (min. 1 pagină)</a:t>
            </a:r>
          </a:p>
          <a:p>
            <a:pPr>
              <a:buFont typeface="Arial" panose="020B0604020202020204" pitchFamily="34" charset="0"/>
              <a:buChar char="•"/>
            </a:pPr>
            <a:r>
              <a:rPr lang="vi-VN" sz="1600" dirty="0">
                <a:solidFill>
                  <a:srgbClr val="000000"/>
                </a:solidFill>
              </a:rPr>
              <a:t>•	declaraţie mobilitate Erasmus studenţi</a:t>
            </a:r>
          </a:p>
          <a:p>
            <a:pPr>
              <a:buFont typeface="Arial" panose="020B0604020202020204" pitchFamily="34" charset="0"/>
              <a:buChar char="•"/>
            </a:pPr>
            <a:r>
              <a:rPr lang="vi-VN" sz="1600" dirty="0">
                <a:solidFill>
                  <a:srgbClr val="000000"/>
                </a:solidFill>
              </a:rPr>
              <a:t>•	media semestrului anterior printat din baza de date Vénusz al UCP</a:t>
            </a:r>
          </a:p>
          <a:p>
            <a:pPr>
              <a:buFont typeface="Arial" panose="020B0604020202020204" pitchFamily="34" charset="0"/>
              <a:buChar char="•"/>
            </a:pPr>
            <a:r>
              <a:rPr lang="vi-VN" sz="1600" dirty="0">
                <a:solidFill>
                  <a:srgbClr val="000000"/>
                </a:solidFill>
              </a:rPr>
              <a:t>•	atestat de cunoaştere a limbii în care se vor susține cursurile la universitatea pentru care optează</a:t>
            </a:r>
          </a:p>
          <a:p>
            <a:pPr>
              <a:buFont typeface="Arial" panose="020B0604020202020204" pitchFamily="34" charset="0"/>
              <a:buChar char="•"/>
            </a:pPr>
            <a:r>
              <a:rPr lang="vi-VN" sz="1600" dirty="0">
                <a:solidFill>
                  <a:srgbClr val="000000"/>
                </a:solidFill>
              </a:rPr>
              <a:t>•	documente opționale (în fotocopie): alte certificate lingvistice, atestate profesionale, diplome, certificate, atestări privind rezultatele cercetării științifice studențești, practicii, participării la proiecte extra-curiculare etc</a:t>
            </a:r>
            <a:r>
              <a:rPr lang="vi-VN" sz="1600" dirty="0" smtClean="0">
                <a:solidFill>
                  <a:srgbClr val="000000"/>
                </a:solidFill>
              </a:rPr>
              <a:t>.</a:t>
            </a:r>
            <a:endParaRPr lang="hu-HU" sz="1600" dirty="0" smtClean="0">
              <a:solidFill>
                <a:srgbClr val="000000"/>
              </a:solidFill>
            </a:endParaRPr>
          </a:p>
          <a:p>
            <a:pPr>
              <a:buFont typeface="Arial" panose="020B0604020202020204" pitchFamily="34" charset="0"/>
              <a:buChar char="•"/>
            </a:pPr>
            <a:r>
              <a:rPr lang="hu-HU" sz="1600" dirty="0">
                <a:solidFill>
                  <a:srgbClr val="000000"/>
                </a:solidFill>
              </a:rPr>
              <a:t>d</a:t>
            </a:r>
            <a:r>
              <a:rPr lang="hu-HU" sz="1600" dirty="0" smtClean="0">
                <a:solidFill>
                  <a:srgbClr val="000000"/>
                </a:solidFill>
              </a:rPr>
              <a:t>osar plic</a:t>
            </a:r>
            <a:endParaRPr lang="vi-VN" sz="1600" dirty="0">
              <a:solidFill>
                <a:srgbClr val="000000"/>
              </a:solidFill>
            </a:endParaRPr>
          </a:p>
          <a:p>
            <a:pPr>
              <a:buFont typeface="Arial" panose="020B0604020202020204" pitchFamily="34" charset="0"/>
              <a:buChar char="•"/>
            </a:pPr>
            <a:endParaRPr lang="ro-RO" sz="1600" dirty="0">
              <a:solidFill>
                <a:srgbClr val="000000"/>
              </a:solidFill>
            </a:endParaRPr>
          </a:p>
        </p:txBody>
      </p:sp>
    </p:spTree>
    <p:extLst>
      <p:ext uri="{BB962C8B-B14F-4D97-AF65-F5344CB8AC3E}">
        <p14:creationId xmlns:p14="http://schemas.microsoft.com/office/powerpoint/2010/main" val="1046046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ro-RO" b="1" dirty="0">
                <a:solidFill>
                  <a:schemeClr val="bg1"/>
                </a:solidFill>
                <a:latin typeface="Verdana"/>
              </a:rPr>
              <a:t>A pályázattípus </a:t>
            </a:r>
            <a:r>
              <a:rPr lang="ro-RO" b="1" dirty="0" smtClean="0">
                <a:solidFill>
                  <a:schemeClr val="bg1"/>
                </a:solidFill>
                <a:latin typeface="Verdana"/>
              </a:rPr>
              <a:t>célja - tanulmányi</a:t>
            </a:r>
            <a:endParaRPr lang="ro-RO" dirty="0">
              <a:solidFill>
                <a:schemeClr val="bg1"/>
              </a:solidFill>
            </a:endParaRPr>
          </a:p>
        </p:txBody>
      </p:sp>
      <p:sp>
        <p:nvSpPr>
          <p:cNvPr id="5" name="Content Placeholder 4"/>
          <p:cNvSpPr>
            <a:spLocks noGrp="1"/>
          </p:cNvSpPr>
          <p:nvPr>
            <p:ph idx="1"/>
          </p:nvPr>
        </p:nvSpPr>
        <p:spPr/>
        <p:txBody>
          <a:bodyPr>
            <a:noAutofit/>
          </a:bodyPr>
          <a:lstStyle/>
          <a:p>
            <a:pPr>
              <a:buFont typeface="Wingdings" panose="05000000000000000000" pitchFamily="2" charset="2"/>
              <a:buChar char="v"/>
            </a:pPr>
            <a:r>
              <a:rPr lang="hu-HU" sz="3200" dirty="0" smtClean="0">
                <a:solidFill>
                  <a:schemeClr val="bg1"/>
                </a:solidFill>
              </a:rPr>
              <a:t>SMS - Célja</a:t>
            </a:r>
            <a:r>
              <a:rPr lang="hu-HU" sz="3200" dirty="0">
                <a:solidFill>
                  <a:schemeClr val="bg1"/>
                </a:solidFill>
              </a:rPr>
              <a:t>, hogy lehetővé tegye oktatási, nyelvi és kulturális tapasztalatok megszerzését egy másik programországbeli felsőoktatási intézményben. A tanulmányi célú mobilitásnak elő kell segítenie a hallgató tanulmányi előmenetelét és személyes képességeinek fejlesztését.</a:t>
            </a:r>
          </a:p>
          <a:p>
            <a:pPr marL="0" indent="0">
              <a:buNone/>
            </a:pPr>
            <a:endParaRPr lang="ro-RO" sz="3200" dirty="0">
              <a:solidFill>
                <a:schemeClr val="bg1"/>
              </a:solidFill>
            </a:endParaRPr>
          </a:p>
        </p:txBody>
      </p:sp>
    </p:spTree>
    <p:extLst>
      <p:ext uri="{BB962C8B-B14F-4D97-AF65-F5344CB8AC3E}">
        <p14:creationId xmlns:p14="http://schemas.microsoft.com/office/powerpoint/2010/main" val="1203476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solidFill>
                  <a:schemeClr val="bg1"/>
                </a:solidFill>
                <a:latin typeface="Verdana"/>
              </a:rPr>
              <a:t>Támogatható </a:t>
            </a:r>
            <a:r>
              <a:rPr lang="ro-RO" b="1" dirty="0" smtClean="0">
                <a:solidFill>
                  <a:schemeClr val="bg1"/>
                </a:solidFill>
                <a:latin typeface="Verdana"/>
              </a:rPr>
              <a:t>tevékenységek - tanulmányi</a:t>
            </a:r>
            <a:endParaRPr lang="ro-RO" dirty="0">
              <a:solidFill>
                <a:schemeClr val="bg1"/>
              </a:solidFill>
            </a:endParaRPr>
          </a:p>
        </p:txBody>
      </p:sp>
      <p:sp>
        <p:nvSpPr>
          <p:cNvPr id="3" name="Content Placeholder 2"/>
          <p:cNvSpPr>
            <a:spLocks noGrp="1"/>
          </p:cNvSpPr>
          <p:nvPr>
            <p:ph idx="1"/>
          </p:nvPr>
        </p:nvSpPr>
        <p:spPr/>
        <p:txBody>
          <a:bodyPr>
            <a:normAutofit/>
          </a:bodyPr>
          <a:lstStyle/>
          <a:p>
            <a:pPr fontAlgn="base">
              <a:buFont typeface="Arial"/>
              <a:buChar char="•"/>
            </a:pPr>
            <a:r>
              <a:rPr lang="hu-HU" sz="3200" dirty="0">
                <a:solidFill>
                  <a:schemeClr val="bg1"/>
                </a:solidFill>
                <a:latin typeface="inherit"/>
              </a:rPr>
              <a:t>felsőoktatási hallgatók tanulmányi célú mobilitása (hossza 3-12 hónap);</a:t>
            </a:r>
          </a:p>
          <a:p>
            <a:pPr fontAlgn="base">
              <a:buFont typeface="Arial"/>
              <a:buChar char="•"/>
            </a:pPr>
            <a:r>
              <a:rPr lang="hu-HU" sz="3200" dirty="0">
                <a:solidFill>
                  <a:schemeClr val="bg1"/>
                </a:solidFill>
                <a:latin typeface="inherit"/>
              </a:rPr>
              <a:t>tanulmányok és szakmai gyakorlat kombinációja (hossza 3-12 hónap).</a:t>
            </a:r>
          </a:p>
          <a:p>
            <a:pPr marL="0" indent="0" fontAlgn="base">
              <a:buNone/>
            </a:pPr>
            <a:endParaRPr lang="hu-HU" sz="3200" dirty="0">
              <a:solidFill>
                <a:schemeClr val="bg1"/>
              </a:solidFill>
            </a:endParaRPr>
          </a:p>
          <a:p>
            <a:pPr marL="0" indent="0">
              <a:buNone/>
            </a:pPr>
            <a:endParaRPr lang="ro-RO" sz="3200" dirty="0">
              <a:solidFill>
                <a:schemeClr val="bg1"/>
              </a:solidFill>
            </a:endParaRPr>
          </a:p>
        </p:txBody>
      </p:sp>
    </p:spTree>
    <p:extLst>
      <p:ext uri="{BB962C8B-B14F-4D97-AF65-F5344CB8AC3E}">
        <p14:creationId xmlns:p14="http://schemas.microsoft.com/office/powerpoint/2010/main" val="3713398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solidFill>
                  <a:schemeClr val="bg1"/>
                </a:solidFill>
                <a:latin typeface="Verdana"/>
              </a:rPr>
              <a:t>Pályázati </a:t>
            </a:r>
            <a:r>
              <a:rPr lang="ro-RO" b="1" dirty="0" smtClean="0">
                <a:solidFill>
                  <a:schemeClr val="bg1"/>
                </a:solidFill>
                <a:latin typeface="Verdana"/>
              </a:rPr>
              <a:t>feltételek - tanulmányi</a:t>
            </a:r>
            <a:endParaRPr lang="ro-RO" dirty="0">
              <a:solidFill>
                <a:schemeClr val="bg1"/>
              </a:solidFill>
            </a:endParaRPr>
          </a:p>
        </p:txBody>
      </p:sp>
      <p:sp>
        <p:nvSpPr>
          <p:cNvPr id="3" name="Content Placeholder 2"/>
          <p:cNvSpPr>
            <a:spLocks noGrp="1"/>
          </p:cNvSpPr>
          <p:nvPr>
            <p:ph idx="1"/>
          </p:nvPr>
        </p:nvSpPr>
        <p:spPr>
          <a:xfrm>
            <a:off x="1009442" y="1807361"/>
            <a:ext cx="7143957" cy="4669639"/>
          </a:xfrm>
        </p:spPr>
        <p:txBody>
          <a:bodyPr>
            <a:noAutofit/>
          </a:bodyPr>
          <a:lstStyle/>
          <a:p>
            <a:pPr fontAlgn="base">
              <a:buFont typeface="Arial"/>
              <a:buChar char="•"/>
            </a:pPr>
            <a:r>
              <a:rPr lang="hu-HU" sz="2400" dirty="0">
                <a:solidFill>
                  <a:schemeClr val="bg1"/>
                </a:solidFill>
                <a:latin typeface="inherit"/>
              </a:rPr>
              <a:t>A küldő és fogadó felsőoktatási intézmény ECHE tanúsítvánnyal rendelkezik.</a:t>
            </a:r>
          </a:p>
          <a:p>
            <a:pPr fontAlgn="base">
              <a:buFont typeface="Arial"/>
              <a:buChar char="•"/>
            </a:pPr>
            <a:r>
              <a:rPr lang="hu-HU" sz="2400" dirty="0">
                <a:solidFill>
                  <a:schemeClr val="bg1"/>
                </a:solidFill>
                <a:latin typeface="inherit"/>
              </a:rPr>
              <a:t>A hallgató </a:t>
            </a:r>
            <a:r>
              <a:rPr lang="hu-HU" sz="2400" dirty="0" smtClean="0">
                <a:solidFill>
                  <a:schemeClr val="bg1"/>
                </a:solidFill>
                <a:latin typeface="inherit"/>
              </a:rPr>
              <a:t>román </a:t>
            </a:r>
            <a:r>
              <a:rPr lang="hu-HU" sz="2400" dirty="0">
                <a:solidFill>
                  <a:schemeClr val="bg1"/>
                </a:solidFill>
                <a:latin typeface="inherit"/>
              </a:rPr>
              <a:t>állampolgár, vagy oklevélszerzésre irányuló tanulmányokat folytat az intézményben.</a:t>
            </a:r>
          </a:p>
          <a:p>
            <a:pPr fontAlgn="base">
              <a:buFont typeface="Arial"/>
              <a:buChar char="•"/>
            </a:pPr>
            <a:r>
              <a:rPr lang="hu-HU" sz="2400" dirty="0">
                <a:solidFill>
                  <a:schemeClr val="bg1"/>
                </a:solidFill>
                <a:latin typeface="inherit"/>
              </a:rPr>
              <a:t>Kiutazás legkorábban a felsőoktatási tanulmányok második évében.</a:t>
            </a:r>
          </a:p>
          <a:p>
            <a:pPr fontAlgn="base">
              <a:buFont typeface="Arial"/>
              <a:buChar char="•"/>
            </a:pPr>
            <a:r>
              <a:rPr lang="hu-HU" sz="2400" dirty="0">
                <a:solidFill>
                  <a:schemeClr val="bg1"/>
                </a:solidFill>
                <a:latin typeface="inherit"/>
              </a:rPr>
              <a:t>A hallgató az intézményi elbíráláson megfelelt.</a:t>
            </a:r>
          </a:p>
          <a:p>
            <a:pPr marL="0" indent="0" fontAlgn="base">
              <a:buNone/>
            </a:pPr>
            <a:endParaRPr lang="hu-HU" sz="2400" dirty="0">
              <a:solidFill>
                <a:schemeClr val="bg1"/>
              </a:solidFill>
              <a:latin typeface="inherit"/>
            </a:endParaRPr>
          </a:p>
          <a:p>
            <a:pPr fontAlgn="base">
              <a:buFont typeface="Arial"/>
              <a:buChar char="•"/>
            </a:pPr>
            <a:endParaRPr lang="hu-HU" sz="2400" dirty="0">
              <a:solidFill>
                <a:schemeClr val="bg1"/>
              </a:solidFill>
              <a:latin typeface="inherit"/>
            </a:endParaRPr>
          </a:p>
        </p:txBody>
      </p:sp>
    </p:spTree>
    <p:extLst>
      <p:ext uri="{BB962C8B-B14F-4D97-AF65-F5344CB8AC3E}">
        <p14:creationId xmlns:p14="http://schemas.microsoft.com/office/powerpoint/2010/main" val="1711620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solidFill>
                  <a:prstClr val="black"/>
                </a:solidFill>
                <a:latin typeface="Verdana"/>
              </a:rPr>
              <a:t>Pályázati </a:t>
            </a:r>
            <a:r>
              <a:rPr lang="ro-RO" b="1" dirty="0" smtClean="0">
                <a:solidFill>
                  <a:prstClr val="black"/>
                </a:solidFill>
                <a:latin typeface="Verdana"/>
              </a:rPr>
              <a:t>feltételek-tanulmányi</a:t>
            </a:r>
            <a:endParaRPr lang="ro-RO" dirty="0"/>
          </a:p>
        </p:txBody>
      </p:sp>
      <p:sp>
        <p:nvSpPr>
          <p:cNvPr id="3" name="Content Placeholder 2"/>
          <p:cNvSpPr>
            <a:spLocks noGrp="1"/>
          </p:cNvSpPr>
          <p:nvPr>
            <p:ph idx="1"/>
          </p:nvPr>
        </p:nvSpPr>
        <p:spPr/>
        <p:txBody>
          <a:bodyPr>
            <a:normAutofit fontScale="62500" lnSpcReduction="20000"/>
          </a:bodyPr>
          <a:lstStyle/>
          <a:p>
            <a:pPr>
              <a:buFont typeface="Arial" panose="020B0604020202020204" pitchFamily="34" charset="0"/>
              <a:buChar char="•"/>
            </a:pPr>
            <a:r>
              <a:rPr lang="hu-HU" sz="3200" dirty="0">
                <a:solidFill>
                  <a:schemeClr val="bg1"/>
                </a:solidFill>
              </a:rPr>
              <a:t>A tanulmányi időszak kombinálható szakmai gyakorlattal. Az egyetlen időszak azt jelenti, hogy a szakmai gyakorlatnak ugyanazon fogadó felsőoktatási intézmény felügyelete alatt kell lezajlania, mint </a:t>
            </a:r>
            <a:r>
              <a:rPr lang="hu-HU" sz="3200" dirty="0" smtClean="0">
                <a:solidFill>
                  <a:schemeClr val="bg1"/>
                </a:solidFill>
              </a:rPr>
              <a:t>ahol a diák a tanulmányait végzi; a két tevékenységnek egymást követően kell lezajlania. </a:t>
            </a:r>
            <a:endParaRPr lang="hu-HU" sz="3200" dirty="0">
              <a:solidFill>
                <a:schemeClr val="bg1"/>
              </a:solidFill>
            </a:endParaRPr>
          </a:p>
          <a:p>
            <a:pPr>
              <a:buFont typeface="Arial" panose="020B0604020202020204" pitchFamily="34" charset="0"/>
              <a:buChar char="•"/>
            </a:pPr>
            <a:r>
              <a:rPr lang="hu-HU" sz="3200" dirty="0">
                <a:solidFill>
                  <a:schemeClr val="bg1"/>
                </a:solidFill>
              </a:rPr>
              <a:t>Egy képzési ciklusban maximum 12 hónap összesített mobilitási időtartam (akkor is, ha zero grant mobilitás). A korábban LLP-ben végzett mobilitási is hozzáadandó (akkor is, ha zero grant mobilitás)!</a:t>
            </a:r>
          </a:p>
          <a:p>
            <a:pPr>
              <a:buFont typeface="Arial" panose="020B0604020202020204" pitchFamily="34" charset="0"/>
              <a:buChar char="•"/>
            </a:pPr>
            <a:r>
              <a:rPr lang="hu-HU" sz="3200" dirty="0">
                <a:solidFill>
                  <a:schemeClr val="bg1"/>
                </a:solidFill>
              </a:rPr>
              <a:t>A külföldi tanulmányok megkezdése előtt egy tartalmilag egyeztetett, írásbeli tanulmányi szerződés megkötése. A mobilitás alatt végzett tevékenységnek illeszkednie kell a hallgató képzési tervébe.</a:t>
            </a:r>
            <a:endParaRPr lang="ro-RO" sz="3200" dirty="0">
              <a:solidFill>
                <a:schemeClr val="bg1"/>
              </a:solidFill>
            </a:endParaRPr>
          </a:p>
        </p:txBody>
      </p:sp>
    </p:spTree>
    <p:extLst>
      <p:ext uri="{BB962C8B-B14F-4D97-AF65-F5344CB8AC3E}">
        <p14:creationId xmlns:p14="http://schemas.microsoft.com/office/powerpoint/2010/main" val="3603360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361</TotalTime>
  <Words>1117</Words>
  <Application>Microsoft Office PowerPoint</Application>
  <PresentationFormat>On-screen Show (4:3)</PresentationFormat>
  <Paragraphs>94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Winter</vt:lpstr>
      <vt:lpstr>PowerPoint Presentation</vt:lpstr>
      <vt:lpstr>PowerPoint Presentation</vt:lpstr>
      <vt:lpstr>   Felsőoktatási hallgatók tanulmányi és szakmai gyakorlati mobilitása – SMS - SMP</vt:lpstr>
      <vt:lpstr>2014/2015</vt:lpstr>
      <vt:lpstr>A pályázathoz szükséges iratok</vt:lpstr>
      <vt:lpstr>A pályázattípus célja - tanulmányi</vt:lpstr>
      <vt:lpstr>Támogatható tevékenységek - tanulmányi</vt:lpstr>
      <vt:lpstr>Pályázati feltételek - tanulmányi</vt:lpstr>
      <vt:lpstr>Pályázati feltételek-tanulmányi</vt:lpstr>
      <vt:lpstr>A pályázattípus célja – szakmai gyakorlat</vt:lpstr>
      <vt:lpstr>Támogatható tevékenységek – szakmai gyakorlat</vt:lpstr>
      <vt:lpstr>Pályázati feltételek – szakmai gyakorlat</vt:lpstr>
      <vt:lpstr>Pályázati feltételek – szakmai gyakorlat</vt:lpstr>
      <vt:lpstr>A programban részt vevő országok</vt:lpstr>
      <vt:lpstr>Ösztöndíj</vt:lpstr>
      <vt:lpstr> </vt:lpstr>
      <vt:lpstr>Hallgatói mobilitás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Felsőoktatási munkatársak képzési célú mobilitása - STT</dc:title>
  <dc:creator>TIMI</dc:creator>
  <cp:lastModifiedBy>Boross Ildikó</cp:lastModifiedBy>
  <cp:revision>59</cp:revision>
  <dcterms:created xsi:type="dcterms:W3CDTF">2006-08-16T00:00:00Z</dcterms:created>
  <dcterms:modified xsi:type="dcterms:W3CDTF">2014-03-03T13:02:43Z</dcterms:modified>
</cp:coreProperties>
</file>