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  <p:sldId id="270" r:id="rId3"/>
    <p:sldId id="283" r:id="rId4"/>
    <p:sldId id="271" r:id="rId5"/>
    <p:sldId id="256" r:id="rId6"/>
    <p:sldId id="257" r:id="rId7"/>
    <p:sldId id="277" r:id="rId8"/>
    <p:sldId id="258" r:id="rId9"/>
    <p:sldId id="266" r:id="rId10"/>
    <p:sldId id="259" r:id="rId11"/>
    <p:sldId id="267" r:id="rId12"/>
    <p:sldId id="260" r:id="rId13"/>
    <p:sldId id="268" r:id="rId14"/>
    <p:sldId id="261" r:id="rId15"/>
    <p:sldId id="262" r:id="rId16"/>
    <p:sldId id="263" r:id="rId17"/>
    <p:sldId id="280" r:id="rId18"/>
    <p:sldId id="281" r:id="rId19"/>
    <p:sldId id="28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0" d="100"/>
          <a:sy n="30" d="100"/>
        </p:scale>
        <p:origin x="-595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104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>
                <a:solidFill>
                  <a:schemeClr val="bg1"/>
                </a:solidFill>
                <a:latin typeface="Verdana"/>
              </a:rPr>
              <a:t>Támogatható tevékenységek</a:t>
            </a:r>
            <a:endParaRPr lang="ro-RO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buFont typeface="Wingdings" panose="05000000000000000000" pitchFamily="2" charset="2"/>
              <a:buChar char="v"/>
            </a:pPr>
            <a:r>
              <a:rPr lang="hu-HU" sz="3200" dirty="0">
                <a:solidFill>
                  <a:schemeClr val="bg1"/>
                </a:solidFill>
              </a:rPr>
              <a:t>felsőoktatási munkatársak oktatási célú mobilitása (2-60 nap utazás nélkül);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hu-HU" sz="3200" dirty="0">
                <a:solidFill>
                  <a:schemeClr val="bg1"/>
                </a:solidFill>
              </a:rPr>
              <a:t>külföldi vállalkozás dolgozójának oktatási célú fogadása (2-60 nap utazás nélkül).</a:t>
            </a:r>
          </a:p>
          <a:p>
            <a:pPr marL="0" indent="0">
              <a:buNone/>
            </a:pPr>
            <a:endParaRPr lang="ro-RO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39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 programban részt vevő országok</a:t>
            </a:r>
            <a:endParaRPr lang="ro-RO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o-RO" sz="3200" dirty="0" smtClean="0">
                <a:solidFill>
                  <a:schemeClr val="bg1"/>
                </a:solidFill>
                <a:latin typeface="Verdana"/>
              </a:rPr>
              <a:t>az </a:t>
            </a:r>
            <a:r>
              <a:rPr lang="ro-RO" sz="3200" dirty="0">
                <a:solidFill>
                  <a:schemeClr val="bg1"/>
                </a:solidFill>
                <a:latin typeface="Verdana"/>
              </a:rPr>
              <a:t>Európai Unió </a:t>
            </a:r>
            <a:r>
              <a:rPr lang="ro-RO" sz="3200" dirty="0" smtClean="0">
                <a:solidFill>
                  <a:schemeClr val="bg1"/>
                </a:solidFill>
                <a:latin typeface="Verdana"/>
              </a:rPr>
              <a:t>tagállamai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o-RO" sz="3200" dirty="0" smtClean="0">
                <a:solidFill>
                  <a:schemeClr val="bg1"/>
                </a:solidFill>
                <a:latin typeface="Verdana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Verdana"/>
              </a:rPr>
              <a:t>+  </a:t>
            </a:r>
            <a:r>
              <a:rPr lang="ro-RO" sz="3200" dirty="0" smtClean="0">
                <a:solidFill>
                  <a:schemeClr val="bg1"/>
                </a:solidFill>
                <a:latin typeface="Verdana"/>
              </a:rPr>
              <a:t>Macedónia </a:t>
            </a:r>
            <a:r>
              <a:rPr lang="ro-RO" sz="3200" dirty="0">
                <a:solidFill>
                  <a:schemeClr val="bg1"/>
                </a:solidFill>
                <a:latin typeface="Verdana"/>
              </a:rPr>
              <a:t>Volt Jugoszláv Köztársaság, Izland, Liechtenstein, Norvégia, </a:t>
            </a:r>
            <a:r>
              <a:rPr lang="ro-RO" sz="3200" dirty="0" smtClean="0">
                <a:solidFill>
                  <a:schemeClr val="bg1"/>
                </a:solidFill>
                <a:latin typeface="Verdana"/>
              </a:rPr>
              <a:t> </a:t>
            </a:r>
            <a:r>
              <a:rPr lang="ro-RO" sz="3200" dirty="0">
                <a:solidFill>
                  <a:schemeClr val="bg1"/>
                </a:solidFill>
                <a:latin typeface="Verdana"/>
              </a:rPr>
              <a:t>Törökország</a:t>
            </a:r>
            <a:endParaRPr lang="ro-RO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022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b="1" dirty="0">
                <a:solidFill>
                  <a:schemeClr val="bg1"/>
                </a:solidFill>
                <a:latin typeface="Verdana"/>
              </a:rPr>
              <a:t>Pályázati feltételek</a:t>
            </a:r>
            <a:endParaRPr lang="ro-RO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2" y="1807361"/>
            <a:ext cx="7143957" cy="4669639"/>
          </a:xfrm>
        </p:spPr>
        <p:txBody>
          <a:bodyPr>
            <a:noAutofit/>
          </a:bodyPr>
          <a:lstStyle/>
          <a:p>
            <a:pPr fontAlgn="base">
              <a:buFont typeface="Arial"/>
              <a:buChar char="•"/>
            </a:pPr>
            <a:r>
              <a:rPr lang="hu-HU" sz="3200" dirty="0">
                <a:solidFill>
                  <a:schemeClr val="bg1"/>
                </a:solidFill>
                <a:latin typeface="inherit"/>
              </a:rPr>
              <a:t>A fogadó intézmény minden esetben ECHE tanúsítvánnyal rendelkező felsőoktatási intézmény.</a:t>
            </a:r>
          </a:p>
          <a:p>
            <a:pPr fontAlgn="base">
              <a:buFont typeface="Arial"/>
              <a:buChar char="•"/>
            </a:pPr>
            <a:r>
              <a:rPr lang="hu-HU" sz="3200" dirty="0">
                <a:solidFill>
                  <a:schemeClr val="bg1"/>
                </a:solidFill>
                <a:latin typeface="inherit"/>
              </a:rPr>
              <a:t>A küldő intézmény lehet egy ECHE tanúsítvánnyal rendelkező felsőoktatási intézmény vagy bármilyen külföldi „vállalkozás" (a munkaerőpiacon vagy az oktatás, képzés vagy az ifjúság területén aktív privát vagy közintézmény</a:t>
            </a:r>
            <a:r>
              <a:rPr lang="hu-HU" sz="3200" dirty="0" smtClean="0">
                <a:solidFill>
                  <a:schemeClr val="bg1"/>
                </a:solidFill>
                <a:latin typeface="inherit"/>
              </a:rPr>
              <a:t>).</a:t>
            </a:r>
            <a:endParaRPr lang="hu-HU" sz="3200" dirty="0">
              <a:solidFill>
                <a:schemeClr val="bg1"/>
              </a:solidFill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171162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b="1" dirty="0">
                <a:solidFill>
                  <a:srgbClr val="3A3A3A"/>
                </a:solidFill>
                <a:latin typeface="Verdana"/>
              </a:rPr>
              <a:t>Pályázati feltételek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 fontAlgn="base">
              <a:buClr>
                <a:srgbClr val="C5E1FE"/>
              </a:buClr>
              <a:buFont typeface="Arial"/>
              <a:buChar char="•"/>
            </a:pPr>
            <a:r>
              <a:rPr lang="hu-HU" sz="3200" dirty="0">
                <a:solidFill>
                  <a:schemeClr val="bg1"/>
                </a:solidFill>
                <a:latin typeface="inherit"/>
              </a:rPr>
              <a:t>Oktatott órák száma: legalább </a:t>
            </a:r>
            <a:r>
              <a:rPr lang="hu-HU" sz="3200" u="sng" dirty="0">
                <a:solidFill>
                  <a:schemeClr val="bg1"/>
                </a:solidFill>
                <a:latin typeface="inherit"/>
              </a:rPr>
              <a:t>8 óra </a:t>
            </a:r>
            <a:r>
              <a:rPr lang="hu-HU" sz="3200" dirty="0">
                <a:solidFill>
                  <a:schemeClr val="bg1"/>
                </a:solidFill>
                <a:latin typeface="inherit"/>
              </a:rPr>
              <a:t>hetente, de az 1 hétnél rövidebb időszakokra is legalább 8 óra.</a:t>
            </a:r>
            <a:endParaRPr lang="en-US" dirty="0" smtClean="0">
              <a:solidFill>
                <a:schemeClr val="bg1"/>
              </a:solidFill>
              <a:latin typeface="inherit"/>
            </a:endParaRPr>
          </a:p>
          <a:p>
            <a:pPr lvl="0" fontAlgn="base">
              <a:buClr>
                <a:srgbClr val="C5E1FE"/>
              </a:buClr>
              <a:buFont typeface="Arial"/>
              <a:buChar char="•"/>
            </a:pPr>
            <a:r>
              <a:rPr lang="hu-HU" sz="3200" dirty="0" smtClean="0">
                <a:solidFill>
                  <a:schemeClr val="bg1"/>
                </a:solidFill>
                <a:latin typeface="inherit"/>
              </a:rPr>
              <a:t>Helyszín</a:t>
            </a:r>
            <a:r>
              <a:rPr lang="hu-HU" sz="3200" dirty="0">
                <a:solidFill>
                  <a:schemeClr val="bg1"/>
                </a:solidFill>
                <a:latin typeface="inherit"/>
              </a:rPr>
              <a:t>: nem lehet a küldő intézmény országa és a lakóhely szerinti ország sem.</a:t>
            </a:r>
          </a:p>
          <a:p>
            <a:pPr lvl="0" fontAlgn="base">
              <a:buClr>
                <a:srgbClr val="C5E1FE"/>
              </a:buClr>
              <a:buFont typeface="Arial"/>
              <a:buChar char="•"/>
            </a:pPr>
            <a:r>
              <a:rPr lang="hu-HU" sz="3200" dirty="0">
                <a:solidFill>
                  <a:schemeClr val="bg1"/>
                </a:solidFill>
                <a:latin typeface="inherit"/>
              </a:rPr>
              <a:t>Az oktató a pályázatában benyújtott, az érintett felek által jóváhagyott és aláírásukkal elfogadott egyéni munkaprogramot követi.</a:t>
            </a:r>
          </a:p>
          <a:p>
            <a:endParaRPr lang="ro-R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360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b="1" dirty="0">
                <a:solidFill>
                  <a:srgbClr val="3A3A3A"/>
                </a:solidFill>
                <a:latin typeface="Verdana"/>
              </a:rPr>
              <a:t>Pályázati feltételek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3200" dirty="0" smtClean="0">
                <a:solidFill>
                  <a:schemeClr val="bg1"/>
                </a:solidFill>
              </a:rPr>
              <a:t>Az elbírálást az Erasmus bizottság végzi – előnyben lesznek, akik: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3200" dirty="0" smtClean="0">
                <a:solidFill>
                  <a:schemeClr val="bg1"/>
                </a:solidFill>
              </a:rPr>
              <a:t>nem voltak még Erasmus mobilitással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3200" dirty="0">
                <a:solidFill>
                  <a:schemeClr val="bg1"/>
                </a:solidFill>
              </a:rPr>
              <a:t>o</a:t>
            </a:r>
            <a:r>
              <a:rPr lang="hu-HU" sz="3200" dirty="0" smtClean="0">
                <a:solidFill>
                  <a:schemeClr val="bg1"/>
                </a:solidFill>
              </a:rPr>
              <a:t>ktattak bejövő külföldi hallgatókat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3200" dirty="0">
                <a:solidFill>
                  <a:schemeClr val="bg1"/>
                </a:solidFill>
              </a:rPr>
              <a:t>k</a:t>
            </a:r>
            <a:r>
              <a:rPr lang="hu-HU" sz="3200" dirty="0" smtClean="0">
                <a:solidFill>
                  <a:schemeClr val="bg1"/>
                </a:solidFill>
              </a:rPr>
              <a:t>ötöttek kétoldalú szerződéseket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3200" dirty="0">
                <a:solidFill>
                  <a:schemeClr val="bg1"/>
                </a:solidFill>
              </a:rPr>
              <a:t>m</a:t>
            </a:r>
            <a:r>
              <a:rPr lang="hu-HU" sz="3200" dirty="0" smtClean="0">
                <a:solidFill>
                  <a:schemeClr val="bg1"/>
                </a:solidFill>
              </a:rPr>
              <a:t>ax. 2 mobilitás/év</a:t>
            </a:r>
            <a:endParaRPr lang="en-US" sz="3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o-RO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93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>
                <a:solidFill>
                  <a:srgbClr val="3A3A3A"/>
                </a:solidFill>
                <a:latin typeface="Verdana"/>
              </a:rPr>
              <a:t>A támogatás mértéke</a:t>
            </a:r>
            <a:endParaRPr lang="ro-RO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7218958"/>
              </p:ext>
            </p:extLst>
          </p:nvPr>
        </p:nvGraphicFramePr>
        <p:xfrm>
          <a:off x="990600" y="1600200"/>
          <a:ext cx="6324600" cy="4750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  <a:gridCol w="2286000"/>
              </a:tblGrid>
              <a:tr h="294424">
                <a:tc>
                  <a:txBody>
                    <a:bodyPr/>
                    <a:lstStyle/>
                    <a:p>
                      <a:pPr algn="l" fontAlgn="t"/>
                      <a:r>
                        <a:rPr lang="ro-RO" b="1" dirty="0">
                          <a:effectLst/>
                          <a:latin typeface="inherit"/>
                        </a:rPr>
                        <a:t>Fogadó ország</a:t>
                      </a:r>
                      <a:endParaRPr lang="ro-RO" b="0" dirty="0">
                        <a:effectLst/>
                        <a:latin typeface="inherit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o-RO" b="1">
                          <a:effectLst/>
                          <a:latin typeface="inherit"/>
                        </a:rPr>
                        <a:t>1.-14. nap</a:t>
                      </a:r>
                      <a:endParaRPr lang="ro-RO" b="0">
                        <a:effectLst/>
                        <a:latin typeface="inherit"/>
                      </a:endParaRPr>
                    </a:p>
                  </a:txBody>
                  <a:tcPr marL="38100" marR="38100" marT="38100" marB="38100"/>
                </a:tc>
              </a:tr>
              <a:tr h="700794">
                <a:tc>
                  <a:txBody>
                    <a:bodyPr/>
                    <a:lstStyle/>
                    <a:p>
                      <a:pPr algn="l" fontAlgn="t"/>
                      <a:r>
                        <a:rPr lang="ro-RO" b="0" dirty="0">
                          <a:effectLst/>
                          <a:latin typeface="inherit"/>
                        </a:rPr>
                        <a:t>Dánia, Írország, Hollandia, Svédország, Egyesült Királyság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o-RO" b="0" dirty="0" smtClean="0">
                          <a:effectLst/>
                          <a:latin typeface="inherit"/>
                        </a:rPr>
                        <a:t>1</a:t>
                      </a:r>
                      <a:r>
                        <a:rPr lang="en-US" b="0" dirty="0" smtClean="0">
                          <a:effectLst/>
                          <a:latin typeface="inherit"/>
                        </a:rPr>
                        <a:t>60</a:t>
                      </a:r>
                      <a:r>
                        <a:rPr lang="ro-RO" b="0" dirty="0" smtClean="0">
                          <a:effectLst/>
                          <a:latin typeface="inherit"/>
                        </a:rPr>
                        <a:t> </a:t>
                      </a:r>
                      <a:r>
                        <a:rPr lang="ro-RO" b="0" dirty="0">
                          <a:effectLst/>
                          <a:latin typeface="inherit"/>
                        </a:rPr>
                        <a:t>€ / nap</a:t>
                      </a:r>
                    </a:p>
                  </a:txBody>
                  <a:tcPr marL="38100" marR="38100" marT="38100" marB="38100"/>
                </a:tc>
              </a:tr>
              <a:tr h="2175193">
                <a:tc>
                  <a:txBody>
                    <a:bodyPr/>
                    <a:lstStyle/>
                    <a:p>
                      <a:pPr algn="l" fontAlgn="t"/>
                      <a:r>
                        <a:rPr lang="ro-RO" b="0" dirty="0">
                          <a:effectLst/>
                          <a:latin typeface="inherit"/>
                        </a:rPr>
                        <a:t>Belgium, Bulgária, Csehország, Görögország, Franciaország, Olaszország, Ciprus, Luxemburg, Magyarország, Ausztria, Lengyelország, Románia, Finnország, Izland, Liechtenstein, Norvégia</a:t>
                      </a:r>
                      <a:r>
                        <a:rPr lang="ro-RO" b="0" dirty="0" smtClean="0">
                          <a:effectLst/>
                          <a:latin typeface="inherit"/>
                        </a:rPr>
                        <a:t>, </a:t>
                      </a:r>
                      <a:r>
                        <a:rPr lang="ro-RO" b="0" dirty="0">
                          <a:effectLst/>
                          <a:latin typeface="inherit"/>
                        </a:rPr>
                        <a:t>Törökország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0" dirty="0" smtClean="0">
                          <a:effectLst/>
                          <a:latin typeface="inherit"/>
                        </a:rPr>
                        <a:t>140</a:t>
                      </a:r>
                      <a:r>
                        <a:rPr lang="ro-RO" b="0" dirty="0" smtClean="0">
                          <a:effectLst/>
                          <a:latin typeface="inherit"/>
                        </a:rPr>
                        <a:t> </a:t>
                      </a:r>
                      <a:r>
                        <a:rPr lang="ro-RO" b="0" dirty="0">
                          <a:effectLst/>
                          <a:latin typeface="inherit"/>
                        </a:rPr>
                        <a:t>€ / nap</a:t>
                      </a:r>
                    </a:p>
                  </a:txBody>
                  <a:tcPr marL="38100" marR="38100" marT="38100" marB="38100"/>
                </a:tc>
              </a:tr>
              <a:tr h="864616">
                <a:tc>
                  <a:txBody>
                    <a:bodyPr/>
                    <a:lstStyle/>
                    <a:p>
                      <a:pPr algn="l" fontAlgn="t"/>
                      <a:r>
                        <a:rPr lang="ro-RO" b="0" dirty="0">
                          <a:effectLst/>
                          <a:latin typeface="inherit"/>
                        </a:rPr>
                        <a:t>Németország, Spanyolország, Lettország, Málta, Portugália, Szlovákia, Macedónia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0" dirty="0" smtClean="0">
                          <a:effectLst/>
                          <a:latin typeface="inherit"/>
                        </a:rPr>
                        <a:t>120</a:t>
                      </a:r>
                      <a:r>
                        <a:rPr lang="ro-RO" b="0" dirty="0" smtClean="0">
                          <a:effectLst/>
                          <a:latin typeface="inherit"/>
                        </a:rPr>
                        <a:t> </a:t>
                      </a:r>
                      <a:r>
                        <a:rPr lang="ro-RO" b="0" dirty="0">
                          <a:effectLst/>
                          <a:latin typeface="inherit"/>
                        </a:rPr>
                        <a:t>€ / nap</a:t>
                      </a:r>
                    </a:p>
                  </a:txBody>
                  <a:tcPr marL="38100" marR="38100" marT="38100" marB="38100"/>
                </a:tc>
              </a:tr>
              <a:tr h="536972">
                <a:tc>
                  <a:txBody>
                    <a:bodyPr/>
                    <a:lstStyle/>
                    <a:p>
                      <a:pPr algn="l" fontAlgn="t"/>
                      <a:r>
                        <a:rPr lang="ro-RO" b="0" dirty="0">
                          <a:effectLst/>
                          <a:latin typeface="inherit"/>
                        </a:rPr>
                        <a:t>Észtország, Horvátország, Litvánia, Szlovénia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0" dirty="0" smtClean="0">
                          <a:effectLst/>
                          <a:latin typeface="inherit"/>
                        </a:rPr>
                        <a:t>100</a:t>
                      </a:r>
                      <a:r>
                        <a:rPr lang="ro-RO" b="0" dirty="0" smtClean="0">
                          <a:effectLst/>
                          <a:latin typeface="inherit"/>
                        </a:rPr>
                        <a:t> </a:t>
                      </a:r>
                      <a:r>
                        <a:rPr lang="ro-RO" b="0" dirty="0">
                          <a:effectLst/>
                          <a:latin typeface="inherit"/>
                        </a:rPr>
                        <a:t>€ / nap</a:t>
                      </a:r>
                    </a:p>
                  </a:txBody>
                  <a:tcPr marL="38100" marR="38100" marT="38100" marB="381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037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90600"/>
            <a:ext cx="7125113" cy="1828800"/>
          </a:xfrm>
        </p:spPr>
        <p:txBody>
          <a:bodyPr/>
          <a:lstStyle/>
          <a:p>
            <a:r>
              <a:rPr lang="ro-RO" b="1" dirty="0">
                <a:solidFill>
                  <a:schemeClr val="bg1"/>
                </a:solidFill>
              </a:rPr>
              <a:t>Utazási támogatás távolság </a:t>
            </a:r>
            <a:r>
              <a:rPr lang="ro-RO" b="1" dirty="0" smtClean="0">
                <a:solidFill>
                  <a:schemeClr val="bg1"/>
                </a:solidFill>
              </a:rPr>
              <a:t>alapján</a:t>
            </a:r>
            <a:r>
              <a:rPr lang="en-US" b="1" dirty="0" smtClean="0">
                <a:solidFill>
                  <a:schemeClr val="bg1"/>
                </a:solidFill>
              </a:rPr>
              <a:t>, Erasmus+ Guide page 45.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http</a:t>
            </a:r>
            <a:r>
              <a:rPr lang="en-US" b="1" dirty="0">
                <a:solidFill>
                  <a:schemeClr val="bg1"/>
                </a:solidFill>
              </a:rPr>
              <a:t>://ec.europa.eu/programmes/erasmus-plus/tools/distance_en.htm</a:t>
            </a:r>
            <a:br>
              <a:rPr lang="en-US" b="1" dirty="0">
                <a:solidFill>
                  <a:schemeClr val="bg1"/>
                </a:solidFill>
              </a:rPr>
            </a:br>
            <a:endParaRPr lang="ro-RO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6221993"/>
              </p:ext>
            </p:extLst>
          </p:nvPr>
        </p:nvGraphicFramePr>
        <p:xfrm>
          <a:off x="762000" y="3505200"/>
          <a:ext cx="71247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2350"/>
                <a:gridCol w="3562350"/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o-RO" b="0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100 – 499 km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o-RO" b="0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180 €</a:t>
                      </a:r>
                    </a:p>
                  </a:txBody>
                  <a:tcPr marL="38100" marR="38100" marT="38100" marB="3810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o-RO" b="0">
                          <a:effectLst/>
                          <a:latin typeface="inherit"/>
                        </a:rPr>
                        <a:t>500 – 1 999 km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o-RO" b="0">
                          <a:effectLst/>
                          <a:latin typeface="inherit"/>
                        </a:rPr>
                        <a:t>275 €</a:t>
                      </a:r>
                    </a:p>
                  </a:txBody>
                  <a:tcPr marL="38100" marR="38100" marT="38100" marB="3810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nn-NO" b="0" dirty="0">
                          <a:effectLst/>
                          <a:latin typeface="inherit"/>
                        </a:rPr>
                        <a:t>2 000 – 2 999 km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o-RO" b="0">
                          <a:effectLst/>
                          <a:latin typeface="inherit"/>
                        </a:rPr>
                        <a:t>360 €</a:t>
                      </a:r>
                    </a:p>
                  </a:txBody>
                  <a:tcPr marL="38100" marR="38100" marT="38100" marB="3810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nn-NO" b="0">
                          <a:effectLst/>
                          <a:latin typeface="inherit"/>
                        </a:rPr>
                        <a:t>3 000 – 3 999 km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o-RO" b="0" dirty="0">
                          <a:effectLst/>
                          <a:latin typeface="inherit"/>
                        </a:rPr>
                        <a:t>530 €</a:t>
                      </a:r>
                    </a:p>
                  </a:txBody>
                  <a:tcPr marL="38100" marR="38100" marT="38100" marB="3810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nn-NO" b="0">
                          <a:effectLst/>
                          <a:latin typeface="inherit"/>
                        </a:rPr>
                        <a:t>4 000 – 7 999 km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o-RO" b="0">
                          <a:effectLst/>
                          <a:latin typeface="inherit"/>
                        </a:rPr>
                        <a:t>820 €</a:t>
                      </a:r>
                    </a:p>
                  </a:txBody>
                  <a:tcPr marL="38100" marR="38100" marT="38100" marB="3810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nn-NO" b="0">
                          <a:effectLst/>
                          <a:latin typeface="inherit"/>
                        </a:rPr>
                        <a:t>8 000 – 19 999 km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o-RO" b="0" dirty="0">
                          <a:effectLst/>
                          <a:latin typeface="inherit"/>
                        </a:rPr>
                        <a:t>1100 €</a:t>
                      </a:r>
                    </a:p>
                  </a:txBody>
                  <a:tcPr marL="38100" marR="38100" marT="38100" marB="381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77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bg1"/>
                </a:solidFill>
              </a:rPr>
              <a:t>Oktatói mobilitás képzésekre - STT</a:t>
            </a:r>
            <a:endParaRPr lang="ro-RO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>
              <a:buClr>
                <a:srgbClr val="C5E1FE"/>
              </a:buClr>
            </a:pPr>
            <a:r>
              <a:rPr lang="hu-HU" sz="3200" dirty="0">
                <a:solidFill>
                  <a:prstClr val="black"/>
                </a:solidFill>
              </a:rPr>
              <a:t>Oktatók, adminisztratív és más nem oktató munkatársak külföldi programországbeli partnernél (felsőoktatási intézménynél vagy vállalkozásnál) végzett mobilitása tudástranszfer vagy készségek fejlesztése céljából (szemináriumok, kurzusok, gyakorlati periódus, átirányítás stb.).</a:t>
            </a:r>
            <a:endParaRPr lang="ro-RO" sz="3200" dirty="0">
              <a:solidFill>
                <a:prstClr val="black"/>
              </a:solidFill>
            </a:endParaRP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567588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bg1"/>
                </a:solidFill>
              </a:rPr>
              <a:t>Oktatói mobilitás képzésekre - STT</a:t>
            </a:r>
            <a:endParaRPr lang="ro-RO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3200" dirty="0">
                <a:solidFill>
                  <a:prstClr val="black"/>
                </a:solidFill>
              </a:rPr>
              <a:t>Felsőoktatási munkatársak képzési célú mobilitása (2-60 nap utazás </a:t>
            </a:r>
            <a:r>
              <a:rPr lang="hu-HU" sz="3200" dirty="0" smtClean="0">
                <a:solidFill>
                  <a:prstClr val="black"/>
                </a:solidFill>
              </a:rPr>
              <a:t>nélkül)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282834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bg1"/>
                </a:solidFill>
              </a:rPr>
              <a:t>Oktatói mobilitás képzésekre - STT</a:t>
            </a:r>
            <a:endParaRPr lang="ro-RO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C5E1FE"/>
              </a:buClr>
            </a:pPr>
            <a:r>
              <a:rPr lang="hu-HU" dirty="0">
                <a:solidFill>
                  <a:prstClr val="black"/>
                </a:solidFill>
              </a:rPr>
              <a:t>A küldő intézmény minden esetben ECHE tanúsítvánnyal rendelkező felsőoktatási intézmény.</a:t>
            </a:r>
          </a:p>
          <a:p>
            <a:pPr lvl="0">
              <a:buClr>
                <a:srgbClr val="C5E1FE"/>
              </a:buClr>
            </a:pPr>
            <a:r>
              <a:rPr lang="hu-HU" dirty="0">
                <a:solidFill>
                  <a:prstClr val="black"/>
                </a:solidFill>
              </a:rPr>
              <a:t>A fogadó intézmény lehet egy ECHE tanúsítvánnyal rendelkező felsőoktatási intézmény vagy bármilyen külföldi „vállalkozás" (a munkaerőpiacon vagy az oktatás, képzés vagy az ifjúság területén aktív privát vagy közintézmény).</a:t>
            </a:r>
          </a:p>
          <a:p>
            <a:pPr lvl="0">
              <a:buClr>
                <a:srgbClr val="C5E1FE"/>
              </a:buClr>
            </a:pPr>
            <a:r>
              <a:rPr lang="hu-HU" b="1" dirty="0">
                <a:solidFill>
                  <a:prstClr val="black"/>
                </a:solidFill>
              </a:rPr>
              <a:t>Konferencia részvétel nem támogatható!</a:t>
            </a:r>
          </a:p>
          <a:p>
            <a:pPr lvl="0">
              <a:buClr>
                <a:srgbClr val="C5E1FE"/>
              </a:buClr>
            </a:pPr>
            <a:r>
              <a:rPr lang="hu-HU" dirty="0">
                <a:solidFill>
                  <a:prstClr val="black"/>
                </a:solidFill>
              </a:rPr>
              <a:t>Helyszín: nem lehet a küldő intézmény országa és a lakóhely szerinti ország sem.</a:t>
            </a:r>
          </a:p>
          <a:p>
            <a:pPr lvl="0">
              <a:buClr>
                <a:srgbClr val="C5E1FE"/>
              </a:buClr>
            </a:pPr>
            <a:r>
              <a:rPr lang="hu-HU" dirty="0">
                <a:solidFill>
                  <a:prstClr val="black"/>
                </a:solidFill>
              </a:rPr>
              <a:t>A munkatárs a pályázatában benyújtott, az érintett felek által jóváhagyott és aláírásukkal elfogadott egyéni munkaprogramot követi</a:t>
            </a:r>
            <a:r>
              <a:rPr lang="hu-HU" dirty="0">
                <a:solidFill>
                  <a:prstClr val="white"/>
                </a:solidFill>
              </a:rPr>
              <a:t>.</a:t>
            </a:r>
            <a:endParaRPr lang="ro-RO" dirty="0">
              <a:solidFill>
                <a:prstClr val="white"/>
              </a:solidFill>
            </a:endParaRPr>
          </a:p>
          <a:p>
            <a:pPr marL="0" indent="0">
              <a:buNone/>
            </a:pP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106728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177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914400"/>
            <a:ext cx="7117180" cy="147002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PIC number – </a:t>
            </a:r>
            <a:r>
              <a:rPr lang="en-US" b="1" dirty="0" err="1" smtClean="0">
                <a:solidFill>
                  <a:schemeClr val="bg1"/>
                </a:solidFill>
              </a:rPr>
              <a:t>sz</a:t>
            </a:r>
            <a:r>
              <a:rPr lang="hu-HU" b="1" dirty="0" smtClean="0">
                <a:solidFill>
                  <a:schemeClr val="bg1"/>
                </a:solidFill>
              </a:rPr>
              <a:t>ükséges bármilyen Erasmus </a:t>
            </a:r>
            <a:r>
              <a:rPr lang="en-US" b="1" dirty="0" smtClean="0">
                <a:solidFill>
                  <a:schemeClr val="bg1"/>
                </a:solidFill>
              </a:rPr>
              <a:t>+ </a:t>
            </a:r>
            <a:r>
              <a:rPr lang="hu-HU" b="1" dirty="0" smtClean="0">
                <a:solidFill>
                  <a:schemeClr val="bg1"/>
                </a:solidFill>
              </a:rPr>
              <a:t>pályázathoz</a:t>
            </a:r>
            <a:endParaRPr lang="ro-RO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429000"/>
            <a:ext cx="7117180" cy="861420"/>
          </a:xfrm>
        </p:spPr>
        <p:txBody>
          <a:bodyPr>
            <a:normAutofit/>
          </a:bodyPr>
          <a:lstStyle/>
          <a:p>
            <a:pPr algn="ctr"/>
            <a:r>
              <a:rPr lang="hu-HU" sz="4000" b="1" dirty="0" smtClean="0">
                <a:solidFill>
                  <a:schemeClr val="bg1"/>
                </a:solidFill>
                <a:latin typeface="+mj-lt"/>
              </a:rPr>
              <a:t>PKE: </a:t>
            </a:r>
            <a:r>
              <a:rPr lang="en-US" sz="4000" b="1" dirty="0" smtClean="0">
                <a:solidFill>
                  <a:schemeClr val="bg1"/>
                </a:solidFill>
                <a:latin typeface="+mj-lt"/>
              </a:rPr>
              <a:t>94 96 44 939</a:t>
            </a:r>
            <a:endParaRPr lang="ro-RO" sz="40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795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560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990600"/>
            <a:ext cx="7117180" cy="1470025"/>
          </a:xfrm>
        </p:spPr>
        <p:txBody>
          <a:bodyPr/>
          <a:lstStyle/>
          <a:p>
            <a:pPr algn="ctr"/>
            <a:r>
              <a:rPr lang="hu-HU" smtClean="0">
                <a:solidFill>
                  <a:schemeClr val="bg1"/>
                </a:solidFill>
              </a:rPr>
              <a:t>Felsőoktatási munkatársak </a:t>
            </a:r>
            <a:r>
              <a:rPr lang="en-US" smtClean="0">
                <a:solidFill>
                  <a:schemeClr val="bg1"/>
                </a:solidFill>
              </a:rPr>
              <a:t>oktat</a:t>
            </a:r>
            <a:r>
              <a:rPr lang="hu-HU" smtClean="0">
                <a:solidFill>
                  <a:schemeClr val="bg1"/>
                </a:solidFill>
              </a:rPr>
              <a:t>ási célú mobilitása - STA</a:t>
            </a:r>
            <a:endParaRPr lang="ro-RO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581400"/>
            <a:ext cx="7117180" cy="861420"/>
          </a:xfrm>
        </p:spPr>
        <p:txBody>
          <a:bodyPr>
            <a:normAutofit/>
          </a:bodyPr>
          <a:lstStyle/>
          <a:p>
            <a:pPr algn="ctr"/>
            <a:r>
              <a:rPr lang="hu-HU" sz="4000" smtClean="0">
                <a:solidFill>
                  <a:schemeClr val="bg1"/>
                </a:solidFill>
                <a:latin typeface="+mj-lt"/>
              </a:rPr>
              <a:t>2</a:t>
            </a:r>
            <a:r>
              <a:rPr lang="en-US" sz="4000" smtClean="0">
                <a:solidFill>
                  <a:schemeClr val="bg1"/>
                </a:solidFill>
                <a:latin typeface="+mj-lt"/>
              </a:rPr>
              <a:t>014/2015</a:t>
            </a:r>
            <a:endParaRPr lang="ro-RO" sz="4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457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2014/2015</a:t>
            </a:r>
            <a:endParaRPr lang="ro-RO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sz="3200" dirty="0" smtClean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u-HU" sz="3200" b="1" dirty="0" smtClean="0">
                <a:solidFill>
                  <a:schemeClr val="bg1"/>
                </a:solidFill>
              </a:rPr>
              <a:t>Pályázat – határidő: 2</a:t>
            </a:r>
            <a:r>
              <a:rPr lang="en-US" sz="3200" b="1" dirty="0" smtClean="0">
                <a:solidFill>
                  <a:prstClr val="black"/>
                </a:solidFill>
              </a:rPr>
              <a:t>0</a:t>
            </a:r>
            <a:r>
              <a:rPr lang="hu-HU" sz="3200" b="1" dirty="0" smtClean="0">
                <a:solidFill>
                  <a:prstClr val="black"/>
                </a:solidFill>
              </a:rPr>
              <a:t>14.</a:t>
            </a:r>
            <a:r>
              <a:rPr lang="en-US" sz="3200" b="1" dirty="0" smtClean="0">
                <a:solidFill>
                  <a:prstClr val="black"/>
                </a:solidFill>
              </a:rPr>
              <a:t>0</a:t>
            </a:r>
            <a:r>
              <a:rPr lang="en-US" sz="3200" b="1" dirty="0">
                <a:solidFill>
                  <a:prstClr val="black"/>
                </a:solidFill>
              </a:rPr>
              <a:t>4</a:t>
            </a:r>
            <a:r>
              <a:rPr lang="hu-HU" sz="3200" b="1" dirty="0" smtClean="0">
                <a:solidFill>
                  <a:prstClr val="black"/>
                </a:solidFill>
              </a:rPr>
              <a:t>.</a:t>
            </a:r>
            <a:r>
              <a:rPr lang="en-US" sz="3200" b="1" dirty="0" smtClean="0">
                <a:solidFill>
                  <a:prstClr val="black"/>
                </a:solidFill>
              </a:rPr>
              <a:t>14</a:t>
            </a:r>
            <a:r>
              <a:rPr lang="hu-HU" sz="3200" b="1" dirty="0" smtClean="0">
                <a:solidFill>
                  <a:prstClr val="black"/>
                </a:solidFill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3200" b="1" dirty="0" smtClean="0">
                <a:solidFill>
                  <a:prstClr val="black"/>
                </a:solidFill>
              </a:rPr>
              <a:t>A pályázathoz szükséges iratok a HONLAPRÓL</a:t>
            </a:r>
            <a:endParaRPr lang="hu-HU" sz="3200" b="1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2014. j</a:t>
            </a:r>
            <a:r>
              <a:rPr lang="hu-HU" sz="3200" dirty="0" smtClean="0">
                <a:solidFill>
                  <a:schemeClr val="bg1"/>
                </a:solidFill>
              </a:rPr>
              <a:t>úlius 1. – 2</a:t>
            </a:r>
            <a:r>
              <a:rPr lang="en-US" sz="3200" dirty="0" smtClean="0">
                <a:solidFill>
                  <a:prstClr val="black"/>
                </a:solidFill>
              </a:rPr>
              <a:t>0</a:t>
            </a:r>
            <a:r>
              <a:rPr lang="hu-HU" sz="3200" dirty="0" smtClean="0">
                <a:solidFill>
                  <a:prstClr val="black"/>
                </a:solidFill>
              </a:rPr>
              <a:t>15 szeptember 3</a:t>
            </a:r>
            <a:r>
              <a:rPr lang="en-US" sz="3200" dirty="0" smtClean="0">
                <a:solidFill>
                  <a:prstClr val="black"/>
                </a:solidFill>
              </a:rPr>
              <a:t>0</a:t>
            </a:r>
            <a:r>
              <a:rPr lang="hu-HU" sz="3200" dirty="0" smtClean="0">
                <a:solidFill>
                  <a:prstClr val="black"/>
                </a:solidFill>
              </a:rPr>
              <a:t>.</a:t>
            </a:r>
          </a:p>
          <a:p>
            <a:pPr marL="0" indent="0">
              <a:buNone/>
            </a:pPr>
            <a:endParaRPr lang="hu-HU" sz="32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o-RO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74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 </a:t>
            </a:r>
            <a:r>
              <a:rPr lang="hu-HU" b="1" dirty="0" smtClean="0">
                <a:solidFill>
                  <a:schemeClr val="bg1"/>
                </a:solidFill>
              </a:rPr>
              <a:t>pályázathoz szükséges iratok</a:t>
            </a:r>
            <a:endParaRPr lang="ro-RO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ro-RO" sz="20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u-HU" sz="2600" b="1" dirty="0" smtClean="0">
                <a:solidFill>
                  <a:schemeClr val="bg1"/>
                </a:solidFill>
              </a:rPr>
              <a:t>Meghívó </a:t>
            </a:r>
            <a:r>
              <a:rPr lang="hu-HU" sz="2600" b="1" dirty="0">
                <a:solidFill>
                  <a:schemeClr val="bg1"/>
                </a:solidFill>
              </a:rPr>
              <a:t>a fogadóintézménytől – emailben, később csatolni kell egy eredeti meghívót angol nyelven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o-RO" sz="2600" b="1" dirty="0" smtClean="0">
                <a:solidFill>
                  <a:schemeClr val="bg1"/>
                </a:solidFill>
              </a:rPr>
              <a:t>Személyi </a:t>
            </a:r>
            <a:r>
              <a:rPr lang="ro-RO" sz="2600" b="1" dirty="0">
                <a:solidFill>
                  <a:schemeClr val="bg1"/>
                </a:solidFill>
              </a:rPr>
              <a:t>igazolvány – fénymásolat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600" b="1" dirty="0" smtClean="0">
                <a:solidFill>
                  <a:schemeClr val="bg1"/>
                </a:solidFill>
              </a:rPr>
              <a:t>Tanári </a:t>
            </a:r>
            <a:r>
              <a:rPr lang="hu-HU" sz="2600" b="1" dirty="0">
                <a:solidFill>
                  <a:schemeClr val="bg1"/>
                </a:solidFill>
              </a:rPr>
              <a:t>jelentkezési lap – letölthető a honlapról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600" b="1" dirty="0" smtClean="0">
                <a:solidFill>
                  <a:schemeClr val="bg1"/>
                </a:solidFill>
              </a:rPr>
              <a:t> </a:t>
            </a:r>
            <a:r>
              <a:rPr lang="hu-HU" sz="2600" b="1" dirty="0">
                <a:solidFill>
                  <a:schemeClr val="bg1"/>
                </a:solidFill>
              </a:rPr>
              <a:t>Munkaterv – Anexa V.10 – letölthető a honlapról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600" b="1" dirty="0" smtClean="0">
                <a:solidFill>
                  <a:schemeClr val="bg1"/>
                </a:solidFill>
              </a:rPr>
              <a:t> </a:t>
            </a:r>
            <a:r>
              <a:rPr lang="hu-HU" sz="2600" b="1" dirty="0">
                <a:solidFill>
                  <a:schemeClr val="bg1"/>
                </a:solidFill>
              </a:rPr>
              <a:t>Formular contract financiar * - letölthető a honlapról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600" b="1" dirty="0" smtClean="0">
                <a:solidFill>
                  <a:schemeClr val="bg1"/>
                </a:solidFill>
              </a:rPr>
              <a:t>Contract </a:t>
            </a:r>
            <a:r>
              <a:rPr lang="pt-BR" sz="2600" b="1" dirty="0">
                <a:solidFill>
                  <a:schemeClr val="bg1"/>
                </a:solidFill>
              </a:rPr>
              <a:t>financiar – Anexa V.9 * - az Erasmus irodából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o-RO" sz="2600" b="1" dirty="0" smtClean="0">
                <a:solidFill>
                  <a:schemeClr val="bg1"/>
                </a:solidFill>
              </a:rPr>
              <a:t>Europass </a:t>
            </a:r>
            <a:r>
              <a:rPr lang="ro-RO" sz="2600" b="1" dirty="0">
                <a:solidFill>
                  <a:schemeClr val="bg1"/>
                </a:solidFill>
              </a:rPr>
              <a:t>CV – HU, RO </a:t>
            </a:r>
            <a:r>
              <a:rPr lang="ro-RO" sz="2600" b="1" dirty="0" smtClean="0">
                <a:solidFill>
                  <a:schemeClr val="bg1"/>
                </a:solidFill>
              </a:rPr>
              <a:t> </a:t>
            </a:r>
            <a:endParaRPr lang="ro-RO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04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b="1" dirty="0">
                <a:solidFill>
                  <a:schemeClr val="bg1"/>
                </a:solidFill>
                <a:latin typeface="Verdana"/>
              </a:rPr>
              <a:t>A pályázattípus célja</a:t>
            </a:r>
            <a:endParaRPr lang="ro-RO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hu-HU" sz="3200" dirty="0">
                <a:solidFill>
                  <a:schemeClr val="bg1"/>
                </a:solidFill>
              </a:rPr>
              <a:t>felsőoktatási intézmények oktatóinak külföldi partnerintézményben végzett oktatás célú mobilitása, illetve külföldi vállalkozás </a:t>
            </a:r>
            <a:r>
              <a:rPr lang="hu-HU" sz="3200" dirty="0" smtClean="0">
                <a:solidFill>
                  <a:schemeClr val="bg1"/>
                </a:solidFill>
              </a:rPr>
              <a:t>szakértőjének felsőoktatási </a:t>
            </a:r>
            <a:r>
              <a:rPr lang="hu-HU" sz="3200" dirty="0">
                <a:solidFill>
                  <a:schemeClr val="bg1"/>
                </a:solidFill>
              </a:rPr>
              <a:t>intézményben végzett oktatás célú mobilitása;</a:t>
            </a:r>
          </a:p>
          <a:p>
            <a:pPr marL="0" indent="0">
              <a:buNone/>
            </a:pPr>
            <a:endParaRPr lang="ro-RO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47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b="1" dirty="0">
                <a:solidFill>
                  <a:prstClr val="black"/>
                </a:solidFill>
                <a:latin typeface="Verdana"/>
              </a:rPr>
              <a:t>A pályázattípus célja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hu-HU" sz="3200" dirty="0" smtClean="0">
                <a:solidFill>
                  <a:schemeClr val="bg1"/>
                </a:solidFill>
              </a:rPr>
              <a:t> a </a:t>
            </a:r>
            <a:r>
              <a:rPr lang="hu-HU" sz="3200" dirty="0">
                <a:solidFill>
                  <a:schemeClr val="bg1"/>
                </a:solidFill>
              </a:rPr>
              <a:t>szakértelem és tapasztalat cseréje, bővítése</a:t>
            </a:r>
            <a:r>
              <a:rPr lang="hu-HU" sz="3200" dirty="0" smtClean="0">
                <a:solidFill>
                  <a:schemeClr val="bg1"/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3200" dirty="0" smtClean="0">
                <a:solidFill>
                  <a:schemeClr val="bg1"/>
                </a:solidFill>
              </a:rPr>
              <a:t>a </a:t>
            </a:r>
            <a:r>
              <a:rPr lang="hu-HU" sz="3200" dirty="0">
                <a:solidFill>
                  <a:schemeClr val="bg1"/>
                </a:solidFill>
              </a:rPr>
              <a:t>képzési programok kínálatának és tartalmának gazdagítása</a:t>
            </a:r>
            <a:endParaRPr lang="ro-RO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13346"/>
      </p:ext>
    </p:extLst>
  </p:cSld>
  <p:clrMapOvr>
    <a:masterClrMapping/>
  </p:clrMapOvr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</TotalTime>
  <Words>631</Words>
  <Application>Microsoft Office PowerPoint</Application>
  <PresentationFormat>On-screen Show (4:3)</PresentationFormat>
  <Paragraphs>76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Winter</vt:lpstr>
      <vt:lpstr>PowerPoint Presentation</vt:lpstr>
      <vt:lpstr>PowerPoint Presentation</vt:lpstr>
      <vt:lpstr>PIC number – szükséges bármilyen Erasmus + pályázathoz</vt:lpstr>
      <vt:lpstr>PowerPoint Presentation</vt:lpstr>
      <vt:lpstr>Felsőoktatási munkatársak oktatási célú mobilitása - STA</vt:lpstr>
      <vt:lpstr>2014/2015</vt:lpstr>
      <vt:lpstr>A pályázathoz szükséges iratok</vt:lpstr>
      <vt:lpstr>A pályázattípus célja</vt:lpstr>
      <vt:lpstr>A pályázattípus célja</vt:lpstr>
      <vt:lpstr>Támogatható tevékenységek</vt:lpstr>
      <vt:lpstr>A programban részt vevő országok</vt:lpstr>
      <vt:lpstr>Pályázati feltételek</vt:lpstr>
      <vt:lpstr>Pályázati feltételek</vt:lpstr>
      <vt:lpstr>Pályázati feltételek</vt:lpstr>
      <vt:lpstr>A támogatás mértéke</vt:lpstr>
      <vt:lpstr>Utazási támogatás távolság alapján, Erasmus+ Guide page 45.   http://ec.europa.eu/programmes/erasmus-plus/tools/distance_en.htm </vt:lpstr>
      <vt:lpstr>Oktatói mobilitás képzésekre - STT</vt:lpstr>
      <vt:lpstr>Oktatói mobilitás képzésekre - STT</vt:lpstr>
      <vt:lpstr>Oktatói mobilitás képzésekre - STT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Felsőoktatási munkatársak képzési célú mobilitása - STT</dc:title>
  <dc:creator>TIMI</dc:creator>
  <cp:lastModifiedBy>Boross Ildikó</cp:lastModifiedBy>
  <cp:revision>49</cp:revision>
  <dcterms:created xsi:type="dcterms:W3CDTF">2006-08-16T00:00:00Z</dcterms:created>
  <dcterms:modified xsi:type="dcterms:W3CDTF">2014-03-03T13:06:22Z</dcterms:modified>
</cp:coreProperties>
</file>